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image36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98" r:id="rId4"/>
    <p:sldId id="382" r:id="rId5"/>
    <p:sldId id="383" r:id="rId6"/>
    <p:sldId id="303" r:id="rId7"/>
    <p:sldId id="384" r:id="rId8"/>
    <p:sldId id="299" r:id="rId9"/>
    <p:sldId id="451" r:id="rId10"/>
    <p:sldId id="408" r:id="rId11"/>
    <p:sldId id="452" r:id="rId12"/>
    <p:sldId id="387" r:id="rId13"/>
    <p:sldId id="388" r:id="rId14"/>
    <p:sldId id="427" r:id="rId15"/>
    <p:sldId id="410" r:id="rId16"/>
    <p:sldId id="411" r:id="rId17"/>
    <p:sldId id="409" r:id="rId18"/>
    <p:sldId id="414" r:id="rId19"/>
    <p:sldId id="428" r:id="rId20"/>
    <p:sldId id="450" r:id="rId21"/>
    <p:sldId id="429" r:id="rId22"/>
    <p:sldId id="430" r:id="rId23"/>
    <p:sldId id="431" r:id="rId24"/>
    <p:sldId id="432" r:id="rId25"/>
    <p:sldId id="434" r:id="rId26"/>
    <p:sldId id="435" r:id="rId27"/>
    <p:sldId id="436" r:id="rId28"/>
    <p:sldId id="437" r:id="rId29"/>
    <p:sldId id="438" r:id="rId30"/>
    <p:sldId id="439" r:id="rId31"/>
    <p:sldId id="440" r:id="rId32"/>
    <p:sldId id="441" r:id="rId33"/>
    <p:sldId id="442" r:id="rId34"/>
    <p:sldId id="443" r:id="rId35"/>
    <p:sldId id="444" r:id="rId36"/>
    <p:sldId id="445" r:id="rId37"/>
    <p:sldId id="446" r:id="rId38"/>
    <p:sldId id="447" r:id="rId39"/>
    <p:sldId id="448" r:id="rId40"/>
    <p:sldId id="449" r:id="rId41"/>
    <p:sldId id="426" r:id="rId42"/>
    <p:sldId id="293" r:id="rId4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ğuzhan Kürşad Ağralı" initials="OKA" lastIdx="0" clrIdx="0">
    <p:extLst>
      <p:ext uri="{19B8F6BF-5375-455C-9EA6-DF929625EA0E}">
        <p15:presenceInfo xmlns="" xmlns:p15="http://schemas.microsoft.com/office/powerpoint/2012/main" userId="6badb6560f1a69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1F4F"/>
    <a:srgbClr val="231F20"/>
    <a:srgbClr val="EB752D"/>
    <a:srgbClr val="D7D8DC"/>
    <a:srgbClr val="11A74F"/>
    <a:srgbClr val="36A9E1"/>
    <a:srgbClr val="BE1622"/>
    <a:srgbClr val="EE7430"/>
    <a:srgbClr val="FAB529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075" autoAdjust="0"/>
    <p:restoredTop sz="79817" autoAdjust="0"/>
  </p:normalViewPr>
  <p:slideViewPr>
    <p:cSldViewPr snapToGrid="0">
      <p:cViewPr>
        <p:scale>
          <a:sx n="44" d="100"/>
          <a:sy n="44" d="100"/>
        </p:scale>
        <p:origin x="-222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605A4C-0F1D-4A83-A357-5BA51791AFD9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7F6D2-D853-47EF-A8E8-159E750B428F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7405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424FF-93FB-4A2D-9506-31283CAAAA4D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8681B-2EDC-407F-B97F-862249554AF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831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 sunudaki içeriğin daha ayrıntılı hâline Yeşilay tarafından yetişkinlere ve anne babalara yönelik hazırlanmış aşağıdaki kitapçıktan ulaşabilirsiniz: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Kapısı,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Yeşilay Bilim Kurulu , 2016, İstanbul, Yeşilay TBM Alan Kitaplığı Dizisi No: 6.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2275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788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3864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11.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8337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12-13.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3658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8403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0913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02961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6172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916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18-19.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715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5767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18-19.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87292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18-19.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3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15.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1893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28980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0634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61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0640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68124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2912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143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7864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047473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16-19.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87585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744881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7534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5615239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20.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97684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 sunu Yeşilay tarafından yetişkinlere ve anne babalara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Kapısı, </a:t>
            </a:r>
            <a:r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Yeşilay Bilim Kurulu , 2016, İstanbul, Yeşilay TBM Alan Kitaplığı Dizisi No: 6.</a:t>
            </a:r>
          </a:p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663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2.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4482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3.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971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4.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578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6.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57050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6.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4684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Ayrıca bakınız: </a:t>
            </a:r>
            <a:r>
              <a:rPr kumimoji="0" lang="tr-TR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Alkol Kötülüklerin Kapısı </a:t>
            </a:r>
            <a:r>
              <a:rPr kumimoji="0" lang="tr-TR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adlı Yeşilay tarafından hazırlanmış kitapçık, s. 7.</a:t>
            </a:r>
          </a:p>
          <a:p>
            <a:endParaRPr lang="tr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68681B-2EDC-407F-B97F-862249554AF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99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824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36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3908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4034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917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54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532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225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9827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2707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795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67049-8322-43C8-8B5C-23BF436DE3AE}" type="datetimeFigureOut">
              <a:rPr lang="tr-TR" smtClean="0"/>
              <a:t>15.01.2017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8944-0FC9-420B-A261-5ABB15C2B34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9874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47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 flipH="1"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t="-37000" r="-24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6A9E1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Dikdörtgen 23"/>
          <p:cNvSpPr/>
          <p:nvPr/>
        </p:nvSpPr>
        <p:spPr>
          <a:xfrm>
            <a:off x="0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Dikdörtgen 23"/>
          <p:cNvSpPr/>
          <p:nvPr/>
        </p:nvSpPr>
        <p:spPr>
          <a:xfrm>
            <a:off x="-19664" y="5295726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Dikdörtgen 23"/>
          <p:cNvSpPr/>
          <p:nvPr/>
        </p:nvSpPr>
        <p:spPr>
          <a:xfrm flipH="1" flipV="1">
            <a:off x="5789860" y="5549802"/>
            <a:ext cx="6411664" cy="844395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6500044"/>
              <a:gd name="connsiteY0" fmla="*/ 0 h 1343025"/>
              <a:gd name="connsiteX1" fmla="*/ 5310648 w 6500044"/>
              <a:gd name="connsiteY1" fmla="*/ 0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9525 w 6500044"/>
              <a:gd name="connsiteY0" fmla="*/ 0 h 1343025"/>
              <a:gd name="connsiteX1" fmla="*/ 6282198 w 6500044"/>
              <a:gd name="connsiteY1" fmla="*/ 333375 h 1343025"/>
              <a:gd name="connsiteX2" fmla="*/ 6500044 w 6500044"/>
              <a:gd name="connsiteY2" fmla="*/ 1019175 h 1343025"/>
              <a:gd name="connsiteX3" fmla="*/ 0 w 6500044"/>
              <a:gd name="connsiteY3" fmla="*/ 1343025 h 1343025"/>
              <a:gd name="connsiteX4" fmla="*/ 9525 w 6500044"/>
              <a:gd name="connsiteY4" fmla="*/ 0 h 134302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981075 h 1019175"/>
              <a:gd name="connsiteX4" fmla="*/ 28575 w 6519094"/>
              <a:gd name="connsiteY4" fmla="*/ 0 h 1019175"/>
              <a:gd name="connsiteX0" fmla="*/ 28575 w 6519094"/>
              <a:gd name="connsiteY0" fmla="*/ 0 h 1019175"/>
              <a:gd name="connsiteX1" fmla="*/ 6301248 w 6519094"/>
              <a:gd name="connsiteY1" fmla="*/ 333375 h 1019175"/>
              <a:gd name="connsiteX2" fmla="*/ 6519094 w 6519094"/>
              <a:gd name="connsiteY2" fmla="*/ 1019175 h 1019175"/>
              <a:gd name="connsiteX3" fmla="*/ 0 w 6519094"/>
              <a:gd name="connsiteY3" fmla="*/ 1000125 h 1019175"/>
              <a:gd name="connsiteX4" fmla="*/ 28575 w 6519094"/>
              <a:gd name="connsiteY4" fmla="*/ 0 h 1019175"/>
              <a:gd name="connsiteX0" fmla="*/ 28575 w 6519094"/>
              <a:gd name="connsiteY0" fmla="*/ 0 h 1038225"/>
              <a:gd name="connsiteX1" fmla="*/ 6301248 w 6519094"/>
              <a:gd name="connsiteY1" fmla="*/ 333375 h 1038225"/>
              <a:gd name="connsiteX2" fmla="*/ 6519094 w 6519094"/>
              <a:gd name="connsiteY2" fmla="*/ 1019175 h 1038225"/>
              <a:gd name="connsiteX3" fmla="*/ 0 w 6519094"/>
              <a:gd name="connsiteY3" fmla="*/ 1038225 h 1038225"/>
              <a:gd name="connsiteX4" fmla="*/ 28575 w 6519094"/>
              <a:gd name="connsiteY4" fmla="*/ 0 h 1038225"/>
              <a:gd name="connsiteX0" fmla="*/ 28575 w 6519094"/>
              <a:gd name="connsiteY0" fmla="*/ 0 h 1028700"/>
              <a:gd name="connsiteX1" fmla="*/ 6301248 w 6519094"/>
              <a:gd name="connsiteY1" fmla="*/ 333375 h 1028700"/>
              <a:gd name="connsiteX2" fmla="*/ 6519094 w 6519094"/>
              <a:gd name="connsiteY2" fmla="*/ 1019175 h 1028700"/>
              <a:gd name="connsiteX3" fmla="*/ 0 w 6519094"/>
              <a:gd name="connsiteY3" fmla="*/ 1028700 h 1028700"/>
              <a:gd name="connsiteX4" fmla="*/ 28575 w 6519094"/>
              <a:gd name="connsiteY4" fmla="*/ 0 h 1028700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00125 h 1019175"/>
              <a:gd name="connsiteX4" fmla="*/ 0 w 6490519"/>
              <a:gd name="connsiteY4" fmla="*/ 0 h 1019175"/>
              <a:gd name="connsiteX0" fmla="*/ 0 w 6490519"/>
              <a:gd name="connsiteY0" fmla="*/ 0 h 1019175"/>
              <a:gd name="connsiteX1" fmla="*/ 6272673 w 6490519"/>
              <a:gd name="connsiteY1" fmla="*/ 333375 h 1019175"/>
              <a:gd name="connsiteX2" fmla="*/ 6490519 w 6490519"/>
              <a:gd name="connsiteY2" fmla="*/ 1019175 h 1019175"/>
              <a:gd name="connsiteX3" fmla="*/ 9525 w 6490519"/>
              <a:gd name="connsiteY3" fmla="*/ 1019175 h 1019175"/>
              <a:gd name="connsiteX4" fmla="*/ 0 w 6490519"/>
              <a:gd name="connsiteY4" fmla="*/ 0 h 1019175"/>
              <a:gd name="connsiteX0" fmla="*/ 0 w 6480994"/>
              <a:gd name="connsiteY0" fmla="*/ 0 h 781050"/>
              <a:gd name="connsiteX1" fmla="*/ 6263148 w 6480994"/>
              <a:gd name="connsiteY1" fmla="*/ 95250 h 781050"/>
              <a:gd name="connsiteX2" fmla="*/ 6480994 w 6480994"/>
              <a:gd name="connsiteY2" fmla="*/ 781050 h 781050"/>
              <a:gd name="connsiteX3" fmla="*/ 0 w 6480994"/>
              <a:gd name="connsiteY3" fmla="*/ 781050 h 781050"/>
              <a:gd name="connsiteX4" fmla="*/ 0 w 6480994"/>
              <a:gd name="connsiteY4" fmla="*/ 0 h 781050"/>
              <a:gd name="connsiteX0" fmla="*/ 0 w 6480994"/>
              <a:gd name="connsiteY0" fmla="*/ 0 h 742950"/>
              <a:gd name="connsiteX1" fmla="*/ 6263148 w 6480994"/>
              <a:gd name="connsiteY1" fmla="*/ 57150 h 742950"/>
              <a:gd name="connsiteX2" fmla="*/ 6480994 w 6480994"/>
              <a:gd name="connsiteY2" fmla="*/ 742950 h 742950"/>
              <a:gd name="connsiteX3" fmla="*/ 0 w 6480994"/>
              <a:gd name="connsiteY3" fmla="*/ 742950 h 742950"/>
              <a:gd name="connsiteX4" fmla="*/ 0 w 6480994"/>
              <a:gd name="connsiteY4" fmla="*/ 0 h 742950"/>
              <a:gd name="connsiteX0" fmla="*/ 0 w 6480994"/>
              <a:gd name="connsiteY0" fmla="*/ 0 h 723900"/>
              <a:gd name="connsiteX1" fmla="*/ 6263148 w 6480994"/>
              <a:gd name="connsiteY1" fmla="*/ 38100 h 723900"/>
              <a:gd name="connsiteX2" fmla="*/ 6480994 w 6480994"/>
              <a:gd name="connsiteY2" fmla="*/ 723900 h 723900"/>
              <a:gd name="connsiteX3" fmla="*/ 0 w 6480994"/>
              <a:gd name="connsiteY3" fmla="*/ 723900 h 723900"/>
              <a:gd name="connsiteX4" fmla="*/ 0 w 6480994"/>
              <a:gd name="connsiteY4" fmla="*/ 0 h 723900"/>
              <a:gd name="connsiteX0" fmla="*/ 0 w 6480994"/>
              <a:gd name="connsiteY0" fmla="*/ 0 h 704850"/>
              <a:gd name="connsiteX1" fmla="*/ 6263148 w 6480994"/>
              <a:gd name="connsiteY1" fmla="*/ 19050 h 704850"/>
              <a:gd name="connsiteX2" fmla="*/ 6480994 w 6480994"/>
              <a:gd name="connsiteY2" fmla="*/ 704850 h 704850"/>
              <a:gd name="connsiteX3" fmla="*/ 0 w 6480994"/>
              <a:gd name="connsiteY3" fmla="*/ 704850 h 704850"/>
              <a:gd name="connsiteX4" fmla="*/ 0 w 6480994"/>
              <a:gd name="connsiteY4" fmla="*/ 0 h 704850"/>
              <a:gd name="connsiteX0" fmla="*/ 0 w 6480994"/>
              <a:gd name="connsiteY0" fmla="*/ 0 h 685800"/>
              <a:gd name="connsiteX1" fmla="*/ 6263148 w 6480994"/>
              <a:gd name="connsiteY1" fmla="*/ 0 h 685800"/>
              <a:gd name="connsiteX2" fmla="*/ 6480994 w 6480994"/>
              <a:gd name="connsiteY2" fmla="*/ 685800 h 685800"/>
              <a:gd name="connsiteX3" fmla="*/ 0 w 6480994"/>
              <a:gd name="connsiteY3" fmla="*/ 685800 h 685800"/>
              <a:gd name="connsiteX4" fmla="*/ 0 w 6480994"/>
              <a:gd name="connsiteY4" fmla="*/ 0 h 685800"/>
              <a:gd name="connsiteX0" fmla="*/ 0 w 6500044"/>
              <a:gd name="connsiteY0" fmla="*/ 0 h 685800"/>
              <a:gd name="connsiteX1" fmla="*/ 6263148 w 6500044"/>
              <a:gd name="connsiteY1" fmla="*/ 0 h 685800"/>
              <a:gd name="connsiteX2" fmla="*/ 6500044 w 6500044"/>
              <a:gd name="connsiteY2" fmla="*/ 685800 h 685800"/>
              <a:gd name="connsiteX3" fmla="*/ 0 w 6500044"/>
              <a:gd name="connsiteY3" fmla="*/ 685800 h 685800"/>
              <a:gd name="connsiteX4" fmla="*/ 0 w 6500044"/>
              <a:gd name="connsiteY4" fmla="*/ 0 h 685800"/>
              <a:gd name="connsiteX0" fmla="*/ 0 w 6519094"/>
              <a:gd name="connsiteY0" fmla="*/ 0 h 685800"/>
              <a:gd name="connsiteX1" fmla="*/ 6263148 w 6519094"/>
              <a:gd name="connsiteY1" fmla="*/ 0 h 685800"/>
              <a:gd name="connsiteX2" fmla="*/ 6519094 w 6519094"/>
              <a:gd name="connsiteY2" fmla="*/ 685800 h 685800"/>
              <a:gd name="connsiteX3" fmla="*/ 0 w 6519094"/>
              <a:gd name="connsiteY3" fmla="*/ 685800 h 685800"/>
              <a:gd name="connsiteX4" fmla="*/ 0 w 6519094"/>
              <a:gd name="connsiteY4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9094" h="685800">
                <a:moveTo>
                  <a:pt x="0" y="0"/>
                </a:moveTo>
                <a:lnTo>
                  <a:pt x="6263148" y="0"/>
                </a:lnTo>
                <a:lnTo>
                  <a:pt x="651909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" name="Grup 2"/>
          <p:cNvGrpSpPr/>
          <p:nvPr/>
        </p:nvGrpSpPr>
        <p:grpSpPr>
          <a:xfrm>
            <a:off x="10174838" y="5676774"/>
            <a:ext cx="2026994" cy="602840"/>
            <a:chOff x="10174838" y="5676774"/>
            <a:chExt cx="2026994" cy="602840"/>
          </a:xfrm>
        </p:grpSpPr>
        <p:sp>
          <p:nvSpPr>
            <p:cNvPr id="1024" name="Rectangle 13"/>
            <p:cNvSpPr>
              <a:spLocks noChangeArrowheads="1"/>
            </p:cNvSpPr>
            <p:nvPr/>
          </p:nvSpPr>
          <p:spPr bwMode="auto">
            <a:xfrm>
              <a:off x="12011025" y="5676774"/>
              <a:ext cx="190807" cy="602840"/>
            </a:xfrm>
            <a:prstGeom prst="rect">
              <a:avLst/>
            </a:prstGeom>
            <a:solidFill>
              <a:srgbClr val="EB752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36" name="Metin kutusu 35"/>
            <p:cNvSpPr txBox="1"/>
            <p:nvPr/>
          </p:nvSpPr>
          <p:spPr>
            <a:xfrm>
              <a:off x="10174838" y="5745534"/>
              <a:ext cx="18165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1" algn="r"/>
              <a:r>
                <a:rPr lang="tr-TR" sz="2400" b="1" dirty="0" smtClean="0">
                  <a:solidFill>
                    <a:srgbClr val="231F20"/>
                  </a:solidFill>
                </a:rPr>
                <a:t>EBEVEYN</a:t>
              </a:r>
              <a:endParaRPr lang="tr-TR" sz="2400" b="1" dirty="0">
                <a:solidFill>
                  <a:srgbClr val="231F20"/>
                </a:solidFill>
              </a:endParaRPr>
            </a:p>
          </p:txBody>
        </p:sp>
      </p:grp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7" y="5455186"/>
            <a:ext cx="4500000" cy="103500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9268260" y="931088"/>
            <a:ext cx="2245743" cy="1993990"/>
            <a:chOff x="9399209" y="1129350"/>
            <a:chExt cx="2245743" cy="1993990"/>
          </a:xfrm>
        </p:grpSpPr>
        <p:sp>
          <p:nvSpPr>
            <p:cNvPr id="21" name="Metin kutusu 20"/>
            <p:cNvSpPr txBox="1"/>
            <p:nvPr/>
          </p:nvSpPr>
          <p:spPr>
            <a:xfrm>
              <a:off x="9441382" y="1129350"/>
              <a:ext cx="20051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chemeClr val="bg1"/>
                  </a:solidFill>
                </a:rPr>
                <a:t>alkol</a:t>
              </a:r>
              <a:endParaRPr lang="tr-TR" sz="7200" b="1" dirty="0">
                <a:solidFill>
                  <a:schemeClr val="bg1"/>
                </a:solidFill>
              </a:endParaRPr>
            </a:p>
          </p:txBody>
        </p:sp>
        <p:sp>
          <p:nvSpPr>
            <p:cNvPr id="22" name="Metin kutusu 21"/>
            <p:cNvSpPr txBox="1"/>
            <p:nvPr/>
          </p:nvSpPr>
          <p:spPr>
            <a:xfrm>
              <a:off x="9399209" y="2046122"/>
              <a:ext cx="22457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200" b="1" dirty="0" smtClean="0">
                  <a:solidFill>
                    <a:schemeClr val="bg1"/>
                  </a:solidFill>
                </a:rPr>
                <a:t>kötülüklerin</a:t>
              </a:r>
            </a:p>
            <a:p>
              <a:pPr algn="r"/>
              <a:r>
                <a:rPr lang="tr-TR" sz="3200" b="1" dirty="0" smtClean="0">
                  <a:solidFill>
                    <a:schemeClr val="bg1"/>
                  </a:solidFill>
                </a:rPr>
                <a:t>kapısı</a:t>
              </a:r>
              <a:endParaRPr lang="tr-TR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65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4" grpId="0" animBg="1"/>
      <p:bldP spid="29" grpId="0" animBg="1"/>
      <p:bldP spid="30" grpId="0" animBg="1"/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10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Uzun dönemdeki etkileri</a:t>
            </a:r>
            <a:endParaRPr lang="tr-TR" sz="4800" b="1" dirty="0"/>
          </a:p>
        </p:txBody>
      </p:sp>
      <p:grpSp>
        <p:nvGrpSpPr>
          <p:cNvPr id="23" name="Grup 22"/>
          <p:cNvGrpSpPr/>
          <p:nvPr/>
        </p:nvGrpSpPr>
        <p:grpSpPr>
          <a:xfrm>
            <a:off x="348086" y="1474434"/>
            <a:ext cx="4314628" cy="1440000"/>
            <a:chOff x="356650" y="1474434"/>
            <a:chExt cx="4314628" cy="1440000"/>
          </a:xfrm>
        </p:grpSpPr>
        <p:sp>
          <p:nvSpPr>
            <p:cNvPr id="24" name="Oval 23"/>
            <p:cNvSpPr/>
            <p:nvPr/>
          </p:nvSpPr>
          <p:spPr>
            <a:xfrm>
              <a:off x="356650" y="1474434"/>
              <a:ext cx="1440000" cy="1440000"/>
            </a:xfrm>
            <a:prstGeom prst="ellipse">
              <a:avLst/>
            </a:prstGeom>
            <a:blipFill>
              <a:blip r:embed="rId4"/>
              <a:stretch>
                <a:fillRect l="-25000" r="-22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1796650" y="1732769"/>
              <a:ext cx="28746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Gözlerde: </a:t>
              </a:r>
              <a:r>
                <a:rPr lang="tr-TR" dirty="0">
                  <a:solidFill>
                    <a:srgbClr val="231F20"/>
                  </a:solidFill>
                </a:rPr>
                <a:t>Zamanla körlüğe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kadar varabilecek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hasarlara neden olur.</a:t>
              </a: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356650" y="3169772"/>
            <a:ext cx="4314628" cy="1440000"/>
            <a:chOff x="356650" y="3169772"/>
            <a:chExt cx="4314628" cy="1440000"/>
          </a:xfrm>
        </p:grpSpPr>
        <p:sp>
          <p:nvSpPr>
            <p:cNvPr id="29" name="Oval 28"/>
            <p:cNvSpPr/>
            <p:nvPr/>
          </p:nvSpPr>
          <p:spPr>
            <a:xfrm>
              <a:off x="356650" y="3169772"/>
              <a:ext cx="1440000" cy="144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6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1796650" y="3433506"/>
              <a:ext cx="28746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Kalpte: </a:t>
              </a:r>
              <a:r>
                <a:rPr lang="sv-SE" dirty="0">
                  <a:solidFill>
                    <a:srgbClr val="231F20"/>
                  </a:solidFill>
                </a:rPr>
                <a:t>Ritim bozukluğu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ve damar </a:t>
              </a:r>
              <a:r>
                <a:rPr lang="sv-SE" dirty="0" smtClean="0">
                  <a:solidFill>
                    <a:srgbClr val="231F20"/>
                  </a:solidFill>
                </a:rPr>
                <a:t>kireçlenmesin</a:t>
              </a:r>
              <a:r>
                <a:rPr lang="tr-TR" dirty="0" smtClean="0">
                  <a:solidFill>
                    <a:srgbClr val="231F20"/>
                  </a:solidFill>
                </a:rPr>
                <a:t>e</a:t>
              </a:r>
              <a:endParaRPr lang="sv-SE" dirty="0">
                <a:solidFill>
                  <a:srgbClr val="231F20"/>
                </a:solidFill>
              </a:endParaRPr>
            </a:p>
            <a:p>
              <a:r>
                <a:rPr lang="sv-SE" dirty="0">
                  <a:solidFill>
                    <a:srgbClr val="231F20"/>
                  </a:solidFill>
                </a:rPr>
                <a:t>neden olur. 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6102714" y="1474434"/>
            <a:ext cx="4685353" cy="1440000"/>
            <a:chOff x="6111278" y="1474434"/>
            <a:chExt cx="4685353" cy="1440000"/>
          </a:xfrm>
        </p:grpSpPr>
        <p:sp>
          <p:nvSpPr>
            <p:cNvPr id="32" name="Oval 31"/>
            <p:cNvSpPr/>
            <p:nvPr/>
          </p:nvSpPr>
          <p:spPr>
            <a:xfrm>
              <a:off x="6111278" y="1474434"/>
              <a:ext cx="1440000" cy="144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7551277" y="1594269"/>
              <a:ext cx="32453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Beyinde: </a:t>
              </a:r>
              <a:r>
                <a:rPr lang="sv-SE" dirty="0">
                  <a:solidFill>
                    <a:srgbClr val="231F20"/>
                  </a:solidFill>
                </a:rPr>
                <a:t>Alkol, beyin hücrelerini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öldürdüğü için zamanla beyin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küçülür. Bu durum erken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yaşlanma ve bunamaya yol açar.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7" name="Grup 36"/>
          <p:cNvGrpSpPr/>
          <p:nvPr/>
        </p:nvGrpSpPr>
        <p:grpSpPr>
          <a:xfrm>
            <a:off x="6102714" y="3169771"/>
            <a:ext cx="4685353" cy="1440000"/>
            <a:chOff x="6111278" y="3169771"/>
            <a:chExt cx="4685353" cy="1440000"/>
          </a:xfrm>
        </p:grpSpPr>
        <p:sp>
          <p:nvSpPr>
            <p:cNvPr id="38" name="Oval 37"/>
            <p:cNvSpPr/>
            <p:nvPr/>
          </p:nvSpPr>
          <p:spPr>
            <a:xfrm>
              <a:off x="6111278" y="3169771"/>
              <a:ext cx="1440000" cy="144000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-50000" t="-80000" r="-103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9" name="Dikdörtgen 38"/>
            <p:cNvSpPr/>
            <p:nvPr/>
          </p:nvSpPr>
          <p:spPr>
            <a:xfrm>
              <a:off x="7551277" y="3573003"/>
              <a:ext cx="32453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Mide ve Yemek Borusunda: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Gastrit, ülser ve mide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iltihabı oluşumuna yol açar. 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9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11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Uzun dönemdeki etkileri</a:t>
            </a:r>
            <a:endParaRPr lang="tr-TR" sz="4800" b="1" dirty="0"/>
          </a:p>
        </p:txBody>
      </p:sp>
      <p:grpSp>
        <p:nvGrpSpPr>
          <p:cNvPr id="20" name="Grup 19"/>
          <p:cNvGrpSpPr/>
          <p:nvPr/>
        </p:nvGrpSpPr>
        <p:grpSpPr>
          <a:xfrm>
            <a:off x="356650" y="1474434"/>
            <a:ext cx="4314628" cy="1440000"/>
            <a:chOff x="356650" y="1474434"/>
            <a:chExt cx="4314628" cy="1440000"/>
          </a:xfrm>
        </p:grpSpPr>
        <p:sp>
          <p:nvSpPr>
            <p:cNvPr id="21" name="Oval 20"/>
            <p:cNvSpPr/>
            <p:nvPr/>
          </p:nvSpPr>
          <p:spPr>
            <a:xfrm>
              <a:off x="356650" y="1474434"/>
              <a:ext cx="1440000" cy="1440000"/>
            </a:xfrm>
            <a:prstGeom prst="ellipse">
              <a:avLst/>
            </a:prstGeom>
            <a:blipFill>
              <a:blip r:embed="rId4"/>
              <a:stretch>
                <a:fillRect l="-50000" t="-80000" r="-103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1796650" y="1594269"/>
              <a:ext cx="2874628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Yüzde: </a:t>
              </a:r>
              <a:r>
                <a:rPr lang="tr-TR" dirty="0">
                  <a:solidFill>
                    <a:srgbClr val="231F20"/>
                  </a:solidFill>
                </a:rPr>
                <a:t>Cildin doğal ve canlı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görünümünü kaybetmesine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yol açar. Kalıcı veya yamalı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kızarıklıklara neden olur.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356650" y="3169772"/>
            <a:ext cx="4314628" cy="1440000"/>
            <a:chOff x="356650" y="3169772"/>
            <a:chExt cx="4314628" cy="1440000"/>
          </a:xfrm>
        </p:grpSpPr>
        <p:sp>
          <p:nvSpPr>
            <p:cNvPr id="24" name="Oval 23"/>
            <p:cNvSpPr/>
            <p:nvPr/>
          </p:nvSpPr>
          <p:spPr>
            <a:xfrm>
              <a:off x="356650" y="3169772"/>
              <a:ext cx="1440000" cy="144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15000" t="-17000" r="-16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1796650" y="3560688"/>
              <a:ext cx="28746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Akciğerlerde: </a:t>
              </a:r>
              <a:r>
                <a:rPr lang="sv-SE" dirty="0">
                  <a:solidFill>
                    <a:srgbClr val="231F20"/>
                  </a:solidFill>
                </a:rPr>
                <a:t>Akut akciğer </a:t>
              </a:r>
            </a:p>
            <a:p>
              <a:r>
                <a:rPr lang="tr-TR" dirty="0" smtClean="0">
                  <a:solidFill>
                    <a:srgbClr val="231F20"/>
                  </a:solidFill>
                </a:rPr>
                <a:t>il</a:t>
              </a:r>
              <a:r>
                <a:rPr lang="sv-SE" dirty="0" smtClean="0">
                  <a:solidFill>
                    <a:srgbClr val="231F20"/>
                  </a:solidFill>
                </a:rPr>
                <a:t>tihabına </a:t>
              </a:r>
              <a:r>
                <a:rPr lang="sv-SE" dirty="0">
                  <a:solidFill>
                    <a:srgbClr val="231F20"/>
                  </a:solidFill>
                </a:rPr>
                <a:t>yol açar.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6111278" y="1474434"/>
            <a:ext cx="4685353" cy="1440000"/>
            <a:chOff x="6111278" y="1474434"/>
            <a:chExt cx="4685353" cy="1440000"/>
          </a:xfrm>
        </p:grpSpPr>
        <p:sp>
          <p:nvSpPr>
            <p:cNvPr id="29" name="Oval 28"/>
            <p:cNvSpPr/>
            <p:nvPr/>
          </p:nvSpPr>
          <p:spPr>
            <a:xfrm>
              <a:off x="6111278" y="1474434"/>
              <a:ext cx="1440000" cy="144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64000" r="-64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7551277" y="1594269"/>
              <a:ext cx="32453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Karaciğerde: </a:t>
              </a:r>
              <a:r>
                <a:rPr lang="sv-SE" dirty="0">
                  <a:solidFill>
                    <a:srgbClr val="231F20"/>
                  </a:solidFill>
                </a:rPr>
                <a:t>Yağlanma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meydana getirir. Ciddi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karaciğer hastalıklarına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sebep olur.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07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>
              <a:alphaModFix amt="92000"/>
            </a:blip>
            <a:srcRect/>
            <a:stretch>
              <a:fillRect l="-21000" t="2000" r="-116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12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Nasıl başlanıyor?</a:t>
            </a:r>
            <a:endParaRPr lang="tr-TR" sz="4800" b="1" dirty="0"/>
          </a:p>
        </p:txBody>
      </p:sp>
      <p:grpSp>
        <p:nvGrpSpPr>
          <p:cNvPr id="29" name="Grup 28"/>
          <p:cNvGrpSpPr/>
          <p:nvPr/>
        </p:nvGrpSpPr>
        <p:grpSpPr>
          <a:xfrm>
            <a:off x="554927" y="1317101"/>
            <a:ext cx="7464948" cy="1200329"/>
            <a:chOff x="554927" y="1881525"/>
            <a:chExt cx="7464948" cy="1200329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Arkadaş Baskısı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“Bir dene, maksat muhabbet olsun!”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Bazı kişiler grup içinde kabul görebilmek </a:t>
              </a:r>
              <a:r>
                <a:rPr lang="tr-TR" dirty="0" smtClean="0">
                  <a:solidFill>
                    <a:srgbClr val="575757"/>
                  </a:solidFill>
                </a:rPr>
                <a:t>için arkadaşlarının </a:t>
              </a:r>
              <a:r>
                <a:rPr lang="tr-TR" dirty="0">
                  <a:solidFill>
                    <a:srgbClr val="575757"/>
                  </a:solidFill>
                </a:rPr>
                <a:t>davetiyle alkol kullanmaya başlarlar.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517430"/>
            <a:ext cx="7464948" cy="1200329"/>
            <a:chOff x="554927" y="1881525"/>
            <a:chExt cx="7464948" cy="1200329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Yanlış </a:t>
              </a:r>
              <a:r>
                <a:rPr lang="tr-TR" b="1" dirty="0" smtClean="0">
                  <a:solidFill>
                    <a:srgbClr val="E61F4F"/>
                  </a:solidFill>
                </a:rPr>
                <a:t>Algılar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“Bir kerecikten bir şey olmaz</a:t>
              </a:r>
              <a:r>
                <a:rPr lang="tr-TR" b="1" dirty="0" smtClean="0">
                  <a:solidFill>
                    <a:srgbClr val="575757"/>
                  </a:solidFill>
                </a:rPr>
                <a:t>!”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Böylece kişi, “Bir kerecik!” diyerek alkolü dener. </a:t>
              </a:r>
              <a:r>
                <a:rPr lang="tr-TR" dirty="0" smtClean="0">
                  <a:solidFill>
                    <a:srgbClr val="575757"/>
                  </a:solidFill>
                </a:rPr>
                <a:t>Fakat bu </a:t>
              </a:r>
              <a:r>
                <a:rPr lang="tr-TR" dirty="0">
                  <a:solidFill>
                    <a:srgbClr val="575757"/>
                  </a:solidFill>
                </a:rPr>
                <a:t>durum </a:t>
              </a:r>
              <a:r>
                <a:rPr lang="tr-TR" dirty="0" smtClean="0">
                  <a:solidFill>
                    <a:srgbClr val="575757"/>
                  </a:solidFill>
                </a:rPr>
                <a:t>bir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kereyle </a:t>
              </a:r>
              <a:r>
                <a:rPr lang="tr-TR" dirty="0">
                  <a:solidFill>
                    <a:srgbClr val="575757"/>
                  </a:solidFill>
                </a:rPr>
                <a:t>sınırlı kalmaz, </a:t>
              </a:r>
              <a:r>
                <a:rPr lang="tr-TR" dirty="0" smtClean="0">
                  <a:solidFill>
                    <a:srgbClr val="575757"/>
                  </a:solidFill>
                </a:rPr>
                <a:t>mutlaka</a:t>
              </a:r>
              <a:r>
                <a:rPr lang="tr-TR" dirty="0">
                  <a:solidFill>
                    <a:srgbClr val="575757"/>
                  </a:solidFill>
                </a:rPr>
                <a:t> </a:t>
              </a:r>
              <a:r>
                <a:rPr lang="tr-TR" dirty="0" smtClean="0">
                  <a:solidFill>
                    <a:srgbClr val="575757"/>
                  </a:solidFill>
                </a:rPr>
                <a:t>devamı gelir.</a:t>
              </a:r>
              <a:endParaRPr lang="tr-TR" dirty="0">
                <a:solidFill>
                  <a:srgbClr val="575757"/>
                </a:solidFill>
              </a:endParaRP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3717443"/>
            <a:ext cx="7464948" cy="1477328"/>
            <a:chOff x="554927" y="1881525"/>
            <a:chExt cx="7464948" cy="1477328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Sorunlardan Kaçış</a:t>
              </a:r>
            </a:p>
            <a:p>
              <a:r>
                <a:rPr lang="tr-TR" b="1" dirty="0">
                  <a:solidFill>
                    <a:srgbClr val="575757"/>
                  </a:solidFill>
                </a:rPr>
                <a:t>“Dertlerini unutursun!”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Bazı insanlar, alkol kullanmayı sorunlardan </a:t>
              </a:r>
              <a:r>
                <a:rPr lang="tr-TR" dirty="0" smtClean="0">
                  <a:solidFill>
                    <a:srgbClr val="575757"/>
                  </a:solidFill>
                </a:rPr>
                <a:t>kaçış yolu olarak görürler.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Ne </a:t>
              </a:r>
              <a:r>
                <a:rPr lang="tr-TR" dirty="0">
                  <a:solidFill>
                    <a:srgbClr val="575757"/>
                  </a:solidFill>
                </a:rPr>
                <a:t>var ki alkol, </a:t>
              </a:r>
              <a:r>
                <a:rPr lang="tr-TR" dirty="0" smtClean="0">
                  <a:solidFill>
                    <a:srgbClr val="575757"/>
                  </a:solidFill>
                </a:rPr>
                <a:t>sorunları asla </a:t>
              </a:r>
              <a:r>
                <a:rPr lang="tr-TR" dirty="0">
                  <a:solidFill>
                    <a:srgbClr val="575757"/>
                  </a:solidFill>
                </a:rPr>
                <a:t>çözmez, aksine kişinin </a:t>
              </a:r>
              <a:r>
                <a:rPr lang="tr-TR" dirty="0" smtClean="0">
                  <a:solidFill>
                    <a:srgbClr val="575757"/>
                  </a:solidFill>
                </a:rPr>
                <a:t>çözümleri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geciktirmesine </a:t>
              </a:r>
              <a:r>
                <a:rPr lang="tr-TR" dirty="0">
                  <a:solidFill>
                    <a:srgbClr val="575757"/>
                  </a:solidFill>
                </a:rPr>
                <a:t>ya da çözüm </a:t>
              </a:r>
              <a:r>
                <a:rPr lang="tr-TR" dirty="0" smtClean="0">
                  <a:solidFill>
                    <a:srgbClr val="575757"/>
                  </a:solidFill>
                </a:rPr>
                <a:t>gücünü kaybetmesine yol </a:t>
              </a:r>
              <a:r>
                <a:rPr lang="tr-TR" dirty="0">
                  <a:solidFill>
                    <a:srgbClr val="575757"/>
                  </a:solidFill>
                </a:rPr>
                <a:t>açar. 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033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2">
              <a:alphaModFix amt="92000"/>
            </a:blip>
            <a:srcRect/>
            <a:stretch>
              <a:fillRect l="-83000" t="-7000" r="-7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13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Yetişkin ve genç bireyin</a:t>
            </a:r>
          </a:p>
          <a:p>
            <a:r>
              <a:rPr lang="tr-TR" sz="4800" b="1" dirty="0"/>
              <a:t>kullanım farkları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2058831"/>
            <a:ext cx="7464948" cy="1938992"/>
            <a:chOff x="554927" y="1881525"/>
            <a:chExt cx="7464948" cy="1938992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Alkol kullanımı gençler için çok daha zarar vericidir.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Çünkü gençlerin beyin gelişimi henüz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tamamlanmamıştır. Genç yaşlarda alkol kullanımı,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beynin hafıza, kontrol ve koordinasyonla ilgili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bölgelerinde hasar oluşturabilir. Bu da önemli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sağlık sorunlarına sebep olabilir.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6" name="Grup 15"/>
          <p:cNvGrpSpPr/>
          <p:nvPr/>
        </p:nvGrpSpPr>
        <p:grpSpPr>
          <a:xfrm>
            <a:off x="554927" y="4098895"/>
            <a:ext cx="7464948" cy="707886"/>
            <a:chOff x="554927" y="1881525"/>
            <a:chExt cx="7464948" cy="707886"/>
          </a:xfrm>
        </p:grpSpPr>
        <p:sp>
          <p:nvSpPr>
            <p:cNvPr id="17" name="Metin kutusu 16"/>
            <p:cNvSpPr txBox="1"/>
            <p:nvPr/>
          </p:nvSpPr>
          <p:spPr>
            <a:xfrm>
              <a:off x="746177" y="1881525"/>
              <a:ext cx="72736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13 yaşında alkol kullanımına başlayan</a:t>
              </a:r>
            </a:p>
            <a:p>
              <a:r>
                <a:rPr lang="tr-TR" sz="2000" dirty="0">
                  <a:solidFill>
                    <a:srgbClr val="E61F4F"/>
                  </a:solidFill>
                </a:rPr>
                <a:t>gençlerde </a:t>
              </a:r>
              <a:r>
                <a:rPr lang="tr-TR" sz="2000" dirty="0" smtClean="0">
                  <a:solidFill>
                    <a:srgbClr val="E61F4F"/>
                  </a:solidFill>
                </a:rPr>
                <a:t>alkol bağımlısı </a:t>
              </a:r>
              <a:r>
                <a:rPr lang="tr-TR" sz="2000" dirty="0">
                  <a:solidFill>
                    <a:srgbClr val="E61F4F"/>
                  </a:solidFill>
                </a:rPr>
                <a:t>olma riski %43 oranında!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931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52000" r="-1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14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21641"/>
            <a:ext cx="7923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6000" b="1" dirty="0"/>
              <a:t>En genç kurbanlar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554927" y="1822323"/>
            <a:ext cx="8119290" cy="1477328"/>
            <a:chOff x="554927" y="1881525"/>
            <a:chExt cx="8119290" cy="1477328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92804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Hamile kişiler tarafından tüketildiğinde alkol, </a:t>
              </a:r>
              <a:r>
                <a:rPr lang="tr-TR" dirty="0" smtClean="0">
                  <a:solidFill>
                    <a:srgbClr val="575757"/>
                  </a:solidFill>
                </a:rPr>
                <a:t>kan </a:t>
              </a:r>
              <a:r>
                <a:rPr lang="tr-TR" dirty="0">
                  <a:solidFill>
                    <a:srgbClr val="575757"/>
                  </a:solidFill>
                </a:rPr>
                <a:t>dolaşımına girer </a:t>
              </a:r>
              <a:r>
                <a:rPr lang="tr-TR" dirty="0" smtClean="0">
                  <a:solidFill>
                    <a:srgbClr val="575757"/>
                  </a:solidFill>
                </a:rPr>
                <a:t>ve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plasentayı </a:t>
              </a:r>
              <a:r>
                <a:rPr lang="tr-TR" dirty="0">
                  <a:solidFill>
                    <a:srgbClr val="575757"/>
                  </a:solidFill>
                </a:rPr>
                <a:t>geçerek fetüse </a:t>
              </a:r>
              <a:r>
                <a:rPr lang="tr-TR" dirty="0" smtClean="0">
                  <a:solidFill>
                    <a:srgbClr val="575757"/>
                  </a:solidFill>
                </a:rPr>
                <a:t> (</a:t>
              </a:r>
              <a:r>
                <a:rPr lang="tr-TR" dirty="0">
                  <a:solidFill>
                    <a:srgbClr val="575757"/>
                  </a:solidFill>
                </a:rPr>
                <a:t>doğmamış bebek) ulaşır. Alkol, bir fetüse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hamileliğin herhangi bir aşamasında zarar verebilir; </a:t>
              </a:r>
              <a:r>
                <a:rPr lang="tr-TR" dirty="0" smtClean="0">
                  <a:solidFill>
                    <a:srgbClr val="575757"/>
                  </a:solidFill>
                </a:rPr>
                <a:t> ancak genelde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hamilelik </a:t>
              </a:r>
              <a:r>
                <a:rPr lang="tr-TR" dirty="0">
                  <a:solidFill>
                    <a:srgbClr val="575757"/>
                  </a:solidFill>
                </a:rPr>
                <a:t>en erken 2 – 3 ay içinde </a:t>
              </a:r>
              <a:r>
                <a:rPr lang="tr-TR" dirty="0" smtClean="0">
                  <a:solidFill>
                    <a:srgbClr val="575757"/>
                  </a:solidFill>
                </a:rPr>
                <a:t>fark </a:t>
              </a:r>
              <a:r>
                <a:rPr lang="tr-TR" dirty="0">
                  <a:solidFill>
                    <a:srgbClr val="575757"/>
                  </a:solidFill>
                </a:rPr>
                <a:t>edildiğinden, bebek en </a:t>
              </a:r>
              <a:r>
                <a:rPr lang="tr-TR" dirty="0" smtClean="0">
                  <a:solidFill>
                    <a:srgbClr val="575757"/>
                  </a:solidFill>
                </a:rPr>
                <a:t>ciddi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zararı </a:t>
              </a:r>
              <a:r>
                <a:rPr lang="tr-TR" dirty="0">
                  <a:solidFill>
                    <a:srgbClr val="575757"/>
                  </a:solidFill>
                </a:rPr>
                <a:t>bu ilk birkaç </a:t>
              </a:r>
              <a:r>
                <a:rPr lang="tr-TR" dirty="0" smtClean="0">
                  <a:solidFill>
                    <a:srgbClr val="575757"/>
                  </a:solidFill>
                </a:rPr>
                <a:t>ay </a:t>
              </a:r>
              <a:r>
                <a:rPr lang="tr-TR" dirty="0">
                  <a:solidFill>
                    <a:srgbClr val="575757"/>
                  </a:solidFill>
                </a:rPr>
                <a:t>içinde görür. 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3495667"/>
            <a:ext cx="7464948" cy="1200329"/>
            <a:chOff x="554927" y="1881525"/>
            <a:chExt cx="7464948" cy="1200329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Büyüme eksiklikleri, yüz anormallikleri, iç ve </a:t>
              </a:r>
              <a:r>
                <a:rPr lang="tr-TR" dirty="0" smtClean="0">
                  <a:solidFill>
                    <a:srgbClr val="575757"/>
                  </a:solidFill>
                </a:rPr>
                <a:t>dış organlarda sorunlar,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beyin </a:t>
              </a:r>
              <a:r>
                <a:rPr lang="tr-TR" dirty="0">
                  <a:solidFill>
                    <a:srgbClr val="575757"/>
                  </a:solidFill>
                </a:rPr>
                <a:t>ve sinir sistemi </a:t>
              </a:r>
              <a:r>
                <a:rPr lang="tr-TR" dirty="0" smtClean="0">
                  <a:solidFill>
                    <a:srgbClr val="575757"/>
                  </a:solidFill>
                </a:rPr>
                <a:t>zararları, uyku </a:t>
              </a:r>
              <a:r>
                <a:rPr lang="tr-TR" dirty="0">
                  <a:solidFill>
                    <a:srgbClr val="575757"/>
                  </a:solidFill>
                </a:rPr>
                <a:t>ve yeme bozuklukları, öğrenme problemleri, </a:t>
              </a:r>
              <a:r>
                <a:rPr lang="tr-TR" dirty="0" smtClean="0">
                  <a:solidFill>
                    <a:srgbClr val="575757"/>
                  </a:solidFill>
                </a:rPr>
                <a:t>dikkat </a:t>
              </a:r>
              <a:r>
                <a:rPr lang="tr-TR" dirty="0">
                  <a:solidFill>
                    <a:srgbClr val="575757"/>
                  </a:solidFill>
                </a:rPr>
                <a:t>eksikliği ve </a:t>
              </a:r>
              <a:r>
                <a:rPr lang="tr-TR" dirty="0" err="1">
                  <a:solidFill>
                    <a:srgbClr val="575757"/>
                  </a:solidFill>
                </a:rPr>
                <a:t>hiperaktivite</a:t>
              </a:r>
              <a:r>
                <a:rPr lang="tr-TR" dirty="0">
                  <a:solidFill>
                    <a:srgbClr val="575757"/>
                  </a:solidFill>
                </a:rPr>
                <a:t> bozukluğu gibi </a:t>
              </a:r>
              <a:r>
                <a:rPr lang="tr-TR" dirty="0" smtClean="0">
                  <a:solidFill>
                    <a:srgbClr val="575757"/>
                  </a:solidFill>
                </a:rPr>
                <a:t>birçok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doğum </a:t>
              </a:r>
              <a:r>
                <a:rPr lang="tr-TR" dirty="0">
                  <a:solidFill>
                    <a:srgbClr val="575757"/>
                  </a:solidFill>
                </a:rPr>
                <a:t>kusurunun alkole bağlı olarak </a:t>
              </a:r>
              <a:r>
                <a:rPr lang="tr-TR" dirty="0" smtClean="0">
                  <a:solidFill>
                    <a:srgbClr val="575757"/>
                  </a:solidFill>
                </a:rPr>
                <a:t>risk </a:t>
              </a:r>
              <a:r>
                <a:rPr lang="tr-TR" dirty="0">
                  <a:solidFill>
                    <a:srgbClr val="575757"/>
                  </a:solidFill>
                </a:rPr>
                <a:t>seviyesi yükselir.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83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r="-2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15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Yanlış bilinenler</a:t>
            </a:r>
            <a:endParaRPr lang="tr-TR" sz="4800" b="1" dirty="0"/>
          </a:p>
        </p:txBody>
      </p:sp>
      <p:grpSp>
        <p:nvGrpSpPr>
          <p:cNvPr id="29" name="Grup 28"/>
          <p:cNvGrpSpPr/>
          <p:nvPr/>
        </p:nvGrpSpPr>
        <p:grpSpPr>
          <a:xfrm>
            <a:off x="554928" y="1454753"/>
            <a:ext cx="7464947" cy="2211153"/>
            <a:chOff x="554928" y="1881525"/>
            <a:chExt cx="7464947" cy="1477328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İddia ederler ki...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“Alkol, uykuyu düzenler.” </a:t>
              </a:r>
              <a:r>
                <a:rPr lang="tr-TR" dirty="0" smtClean="0">
                  <a:solidFill>
                    <a:srgbClr val="575757"/>
                  </a:solidFill>
                </a:rPr>
                <a:t>Yanlış!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Alkol </a:t>
              </a:r>
              <a:r>
                <a:rPr lang="tr-TR" dirty="0">
                  <a:solidFill>
                    <a:srgbClr val="575757"/>
                  </a:solidFill>
                </a:rPr>
                <a:t>kullanımı, </a:t>
              </a:r>
              <a:r>
                <a:rPr lang="tr-TR" dirty="0" smtClean="0">
                  <a:solidFill>
                    <a:srgbClr val="575757"/>
                  </a:solidFill>
                </a:rPr>
                <a:t>oluşturduğu gevşekliğin </a:t>
              </a:r>
              <a:r>
                <a:rPr lang="tr-TR" dirty="0">
                  <a:solidFill>
                    <a:srgbClr val="575757"/>
                  </a:solidFill>
                </a:rPr>
                <a:t>etkisiyle uyku verebilir. Ancak alkol </a:t>
              </a:r>
              <a:r>
                <a:rPr lang="tr-TR" dirty="0" smtClean="0">
                  <a:solidFill>
                    <a:srgbClr val="575757"/>
                  </a:solidFill>
                </a:rPr>
                <a:t>kullanan kişinin </a:t>
              </a:r>
              <a:r>
                <a:rPr lang="tr-TR" dirty="0">
                  <a:solidFill>
                    <a:srgbClr val="575757"/>
                  </a:solidFill>
                </a:rPr>
                <a:t>uyku düzeni ve kalitesi bozulur. Alkolün </a:t>
              </a:r>
              <a:r>
                <a:rPr lang="tr-TR" dirty="0" smtClean="0">
                  <a:solidFill>
                    <a:srgbClr val="575757"/>
                  </a:solidFill>
                </a:rPr>
                <a:t>etkisiyle uyunan </a:t>
              </a:r>
              <a:r>
                <a:rPr lang="tr-TR" dirty="0">
                  <a:solidFill>
                    <a:srgbClr val="575757"/>
                  </a:solidFill>
                </a:rPr>
                <a:t>uyku, tam anlamıyla kaliteli bir uyku </a:t>
              </a:r>
              <a:r>
                <a:rPr lang="tr-TR" dirty="0" smtClean="0">
                  <a:solidFill>
                    <a:srgbClr val="575757"/>
                  </a:solidFill>
                </a:rPr>
                <a:t>olmadığı için </a:t>
              </a:r>
              <a:r>
                <a:rPr lang="tr-TR" dirty="0">
                  <a:solidFill>
                    <a:srgbClr val="575757"/>
                  </a:solidFill>
                </a:rPr>
                <a:t>kişi aslında uykusuz kalır. 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8" y="1956165"/>
              <a:ext cx="191250" cy="136843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924925"/>
            <a:ext cx="7464948" cy="923330"/>
            <a:chOff x="554927" y="1881525"/>
            <a:chExt cx="7464948" cy="92333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Söylentiye göre</a:t>
              </a:r>
              <a:r>
                <a:rPr lang="tr-TR" b="1" dirty="0" smtClean="0">
                  <a:solidFill>
                    <a:srgbClr val="E61F4F"/>
                  </a:solidFill>
                </a:rPr>
                <a:t>...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"Alkol, cinsel gücü arttırır! </a:t>
              </a:r>
              <a:r>
                <a:rPr lang="tr-TR" dirty="0" smtClean="0">
                  <a:solidFill>
                    <a:srgbClr val="575757"/>
                  </a:solidFill>
                </a:rPr>
                <a:t>Yanlış!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Aksine erkeklerde cinsel </a:t>
              </a:r>
              <a:r>
                <a:rPr lang="tr-TR" dirty="0">
                  <a:solidFill>
                    <a:srgbClr val="575757"/>
                  </a:solidFill>
                </a:rPr>
                <a:t>gücü azaltır ve iktidarsızlığa sebep olur. 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44" name="Grup 43"/>
          <p:cNvGrpSpPr/>
          <p:nvPr/>
        </p:nvGrpSpPr>
        <p:grpSpPr>
          <a:xfrm>
            <a:off x="554927" y="3855096"/>
            <a:ext cx="7464948" cy="1200329"/>
            <a:chOff x="554927" y="1881525"/>
            <a:chExt cx="7464948" cy="1200329"/>
          </a:xfrm>
        </p:grpSpPr>
        <p:sp>
          <p:nvSpPr>
            <p:cNvPr id="45" name="Metin kutusu 44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Deseler de...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“Alkol, iştah açıcıdır.” </a:t>
              </a:r>
              <a:r>
                <a:rPr lang="tr-TR" dirty="0" smtClean="0">
                  <a:solidFill>
                    <a:srgbClr val="575757"/>
                  </a:solidFill>
                </a:rPr>
                <a:t>Yanlış!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Alkollü </a:t>
              </a:r>
              <a:r>
                <a:rPr lang="tr-TR" dirty="0">
                  <a:solidFill>
                    <a:srgbClr val="575757"/>
                  </a:solidFill>
                </a:rPr>
                <a:t>içkiler </a:t>
              </a:r>
              <a:r>
                <a:rPr lang="tr-TR" dirty="0" smtClean="0">
                  <a:solidFill>
                    <a:srgbClr val="575757"/>
                  </a:solidFill>
                </a:rPr>
                <a:t>iştah açmaz</a:t>
              </a:r>
              <a:r>
                <a:rPr lang="tr-TR" dirty="0">
                  <a:solidFill>
                    <a:srgbClr val="575757"/>
                  </a:solidFill>
                </a:rPr>
                <a:t>. Aksine mide rahatsızlıklarına ve sindirim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bozukluğuna sebep olur.</a:t>
              </a:r>
            </a:p>
          </p:txBody>
        </p:sp>
        <p:pic>
          <p:nvPicPr>
            <p:cNvPr id="46" name="Resim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81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1000" t="-16000" r="-10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16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 smtClean="0"/>
              <a:t>Yanlış bilinenler</a:t>
            </a:r>
            <a:endParaRPr lang="tr-TR" sz="4800" b="1" dirty="0"/>
          </a:p>
        </p:txBody>
      </p:sp>
      <p:grpSp>
        <p:nvGrpSpPr>
          <p:cNvPr id="29" name="Grup 28"/>
          <p:cNvGrpSpPr/>
          <p:nvPr/>
        </p:nvGrpSpPr>
        <p:grpSpPr>
          <a:xfrm>
            <a:off x="554927" y="1732597"/>
            <a:ext cx="7464948" cy="1477328"/>
            <a:chOff x="554927" y="1881525"/>
            <a:chExt cx="7464948" cy="1477328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7" y="1881525"/>
              <a:ext cx="72736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Derler ki</a:t>
              </a:r>
              <a:r>
                <a:rPr lang="tr-TR" b="1" dirty="0" smtClean="0">
                  <a:solidFill>
                    <a:srgbClr val="E61F4F"/>
                  </a:solidFill>
                </a:rPr>
                <a:t>...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“Alkollü içecekler vücudu ısıtır.” </a:t>
              </a:r>
              <a:r>
                <a:rPr lang="tr-TR" dirty="0" smtClean="0">
                  <a:solidFill>
                    <a:srgbClr val="575757"/>
                  </a:solidFill>
                </a:rPr>
                <a:t>Yanlış!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Tam </a:t>
              </a:r>
              <a:r>
                <a:rPr lang="tr-TR" dirty="0">
                  <a:solidFill>
                    <a:srgbClr val="575757"/>
                  </a:solidFill>
                </a:rPr>
                <a:t>tersine </a:t>
              </a:r>
              <a:r>
                <a:rPr lang="tr-TR" dirty="0" smtClean="0">
                  <a:solidFill>
                    <a:srgbClr val="575757"/>
                  </a:solidFill>
                </a:rPr>
                <a:t>alkol alındığında </a:t>
              </a:r>
              <a:r>
                <a:rPr lang="tr-TR" dirty="0">
                  <a:solidFill>
                    <a:srgbClr val="575757"/>
                  </a:solidFill>
                </a:rPr>
                <a:t>vücut ısısı düşer. Alkol aldıktan sonra </a:t>
              </a:r>
              <a:r>
                <a:rPr lang="tr-TR" dirty="0" smtClean="0">
                  <a:solidFill>
                    <a:srgbClr val="575757"/>
                  </a:solidFill>
                </a:rPr>
                <a:t>görülen sıcaklık </a:t>
              </a:r>
              <a:r>
                <a:rPr lang="tr-TR" dirty="0">
                  <a:solidFill>
                    <a:srgbClr val="575757"/>
                  </a:solidFill>
                </a:rPr>
                <a:t>hissi, kanın yüzeye doğru akışının cildi ve </a:t>
              </a:r>
              <a:r>
                <a:rPr lang="tr-TR" dirty="0" smtClean="0">
                  <a:solidFill>
                    <a:srgbClr val="575757"/>
                  </a:solidFill>
                </a:rPr>
                <a:t>ciltteki sinir </a:t>
              </a:r>
              <a:r>
                <a:rPr lang="tr-TR" dirty="0">
                  <a:solidFill>
                    <a:srgbClr val="575757"/>
                  </a:solidFill>
                </a:rPr>
                <a:t>uçlarını ısıtması ve bunun beyne </a:t>
              </a:r>
              <a:r>
                <a:rPr lang="tr-TR" dirty="0" smtClean="0">
                  <a:solidFill>
                    <a:srgbClr val="575757"/>
                  </a:solidFill>
                </a:rPr>
                <a:t>sıcaklık algısı iletmesindendir</a:t>
              </a:r>
              <a:r>
                <a:rPr lang="tr-TR" dirty="0">
                  <a:solidFill>
                    <a:srgbClr val="575757"/>
                  </a:solidFill>
                </a:rPr>
                <a:t>. Bu, yanıltıcı bir histir.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3352336"/>
            <a:ext cx="7464948" cy="1477328"/>
            <a:chOff x="554927" y="1881525"/>
            <a:chExt cx="7464948" cy="1477328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rgbClr val="E61F4F"/>
                  </a:solidFill>
                </a:rPr>
                <a:t>Sanılana göre</a:t>
              </a:r>
              <a:r>
                <a:rPr lang="tr-TR" b="1" dirty="0" smtClean="0">
                  <a:solidFill>
                    <a:srgbClr val="E61F4F"/>
                  </a:solidFill>
                </a:rPr>
                <a:t>...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“Alkol, sesi açar, bu nedenle bazıları kürsüye ya </a:t>
              </a:r>
              <a:r>
                <a:rPr lang="tr-TR" dirty="0" smtClean="0">
                  <a:solidFill>
                    <a:srgbClr val="575757"/>
                  </a:solidFill>
                </a:rPr>
                <a:t>da sahneye çıkmadan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alkol </a:t>
              </a:r>
              <a:r>
                <a:rPr lang="tr-TR" dirty="0">
                  <a:solidFill>
                    <a:srgbClr val="575757"/>
                  </a:solidFill>
                </a:rPr>
                <a:t>alırlar.” </a:t>
              </a:r>
              <a:r>
                <a:rPr lang="tr-TR" dirty="0" smtClean="0">
                  <a:solidFill>
                    <a:srgbClr val="575757"/>
                  </a:solidFill>
                </a:rPr>
                <a:t>Yanlış!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Alkol vücuttaki </a:t>
              </a:r>
              <a:r>
                <a:rPr lang="tr-TR" dirty="0">
                  <a:solidFill>
                    <a:srgbClr val="575757"/>
                  </a:solidFill>
                </a:rPr>
                <a:t>su miktarını azaltır ve </a:t>
              </a:r>
              <a:r>
                <a:rPr lang="tr-TR" dirty="0" smtClean="0">
                  <a:solidFill>
                    <a:srgbClr val="575757"/>
                  </a:solidFill>
                </a:rPr>
                <a:t>vücudu Susuz bırakır</a:t>
              </a:r>
              <a:r>
                <a:rPr lang="tr-TR" dirty="0">
                  <a:solidFill>
                    <a:srgbClr val="575757"/>
                  </a:solidFill>
                </a:rPr>
                <a:t>. Bu durum konuşmaya ve </a:t>
              </a:r>
              <a:r>
                <a:rPr lang="tr-TR" dirty="0" smtClean="0">
                  <a:solidFill>
                    <a:srgbClr val="575757"/>
                  </a:solidFill>
                </a:rPr>
                <a:t>şarkı söylemeye olumsuz olarak yansır. </a:t>
              </a:r>
              <a:endParaRPr lang="tr-TR" dirty="0">
                <a:solidFill>
                  <a:srgbClr val="575757"/>
                </a:solidFill>
              </a:endParaRP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9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ikdörtgen 16"/>
          <p:cNvSpPr/>
          <p:nvPr/>
        </p:nvSpPr>
        <p:spPr>
          <a:xfrm flipH="1">
            <a:off x="-11112" y="0"/>
            <a:ext cx="12212637" cy="6858000"/>
          </a:xfrm>
          <a:prstGeom prst="rect">
            <a:avLst/>
          </a:prstGeom>
          <a:blipFill dpi="0" rotWithShape="0">
            <a:blip r:embed="rId3"/>
            <a:srcRect/>
            <a:stretch>
              <a:fillRect t="-5000" b="-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57756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Alkol neleri değiştirir?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B75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17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49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 animBg="1"/>
      <p:bldP spid="13" grpId="0" animBg="1"/>
      <p:bldP spid="14" grpId="0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18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Alkol neleri değiştirir?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4287013" y="1947754"/>
            <a:ext cx="21366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Fiziksel Değişimler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413863" y="2462283"/>
            <a:ext cx="5778760" cy="369332"/>
            <a:chOff x="554927" y="1881525"/>
            <a:chExt cx="5778760" cy="36933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Kanlanmış ve kızarık gözler.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413863" y="2850180"/>
            <a:ext cx="5778760" cy="369332"/>
            <a:chOff x="554927" y="1881525"/>
            <a:chExt cx="5778760" cy="369332"/>
          </a:xfrm>
        </p:grpSpPr>
        <p:sp>
          <p:nvSpPr>
            <p:cNvPr id="19" name="Metin kutusu 18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Uykusuzluk ya da aşırı uyuma ve kronik yorgunluk.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413863" y="3254520"/>
            <a:ext cx="5778760" cy="369332"/>
            <a:chOff x="554927" y="1881525"/>
            <a:chExt cx="5778760" cy="369332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El-göz koordinasyonunda bozulmalar.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4413863" y="3675773"/>
            <a:ext cx="5778760" cy="646331"/>
            <a:chOff x="554927" y="1881525"/>
            <a:chExt cx="5778760" cy="646331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6" y="1881525"/>
              <a:ext cx="5587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Sık sık ortaya çıkan </a:t>
              </a:r>
              <a:r>
                <a:rPr lang="tr-TR" dirty="0" smtClean="0">
                  <a:solidFill>
                    <a:srgbClr val="575757"/>
                  </a:solidFill>
                </a:rPr>
                <a:t>baş ağrısı, </a:t>
              </a:r>
              <a:r>
                <a:rPr lang="tr-TR" dirty="0">
                  <a:solidFill>
                    <a:srgbClr val="575757"/>
                  </a:solidFill>
                </a:rPr>
                <a:t>kusma ve özellikle sabahları seslere karşı aşırı duyarlılık.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89" y="1672723"/>
            <a:ext cx="2733750" cy="302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19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Alkol neleri değiştirir?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4318292" y="1936888"/>
            <a:ext cx="2346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Duygusal Değişimler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445142" y="2451417"/>
            <a:ext cx="5778760" cy="369332"/>
            <a:chOff x="554927" y="1881525"/>
            <a:chExt cx="5778760" cy="36933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dirty="0">
                  <a:solidFill>
                    <a:srgbClr val="575757"/>
                  </a:solidFill>
                </a:rPr>
                <a:t> Okul ve aile içi kurallara karşı itaatsizlik.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445142" y="2839314"/>
            <a:ext cx="5778760" cy="369332"/>
            <a:chOff x="554927" y="1881525"/>
            <a:chExt cx="5778760" cy="369332"/>
          </a:xfrm>
        </p:grpSpPr>
        <p:sp>
          <p:nvSpPr>
            <p:cNvPr id="19" name="Metin kutusu 18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Daha önce ilgi duyduğu konulara kayıtsız kalma.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4445142" y="3243654"/>
            <a:ext cx="5778760" cy="646331"/>
            <a:chOff x="554927" y="1881525"/>
            <a:chExt cx="5778760" cy="646331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6" y="1881525"/>
              <a:ext cx="5587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Sürekli arkadaş değiştirme. Yeni arkadaşlarını aileyle tanıştırma konusunda isteksizlik.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4445142" y="3887267"/>
            <a:ext cx="5778760" cy="369332"/>
            <a:chOff x="554927" y="1881525"/>
            <a:chExt cx="5778760" cy="369332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Görünümüne özen göstermeme.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69" y="2205513"/>
            <a:ext cx="2722500" cy="20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7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t="9445" r="4451"/>
          <a:stretch/>
        </p:blipFill>
        <p:spPr>
          <a:xfrm>
            <a:off x="6667802" y="761566"/>
            <a:ext cx="4808245" cy="5806170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253735"/>
            <a:ext cx="45063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/>
              <a:t>Sunum içeriği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713303" y="1241283"/>
            <a:ext cx="5965223" cy="37379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nedir? Alkol bağımlısı kime denir?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kullanımının kısa dönem etkileri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kullanımının uzun dönem etkileri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hakkında yanlış bilinenler nelerdir?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neleri değiştirir?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Çocuğunuzda içki problemi olabilir mi?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Ebeveynler için öneriler</a:t>
            </a:r>
          </a:p>
          <a:p>
            <a:pPr>
              <a:lnSpc>
                <a:spcPct val="150000"/>
              </a:lnSpc>
            </a:pPr>
            <a:r>
              <a:rPr lang="tr-TR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Alkol kullanımına dönük yapılan son yasal düzenlemeler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02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535270" y="1416441"/>
            <a:ext cx="152389" cy="3562788"/>
            <a:chOff x="535270" y="1175694"/>
            <a:chExt cx="152389" cy="3562788"/>
          </a:xfrm>
        </p:grpSpPr>
        <p:sp>
          <p:nvSpPr>
            <p:cNvPr id="2142" name="Line 116"/>
            <p:cNvSpPr>
              <a:spLocks noChangeShapeType="1"/>
            </p:cNvSpPr>
            <p:nvPr/>
          </p:nvSpPr>
          <p:spPr bwMode="auto">
            <a:xfrm flipH="1">
              <a:off x="604007" y="1175694"/>
              <a:ext cx="0" cy="3562788"/>
            </a:xfrm>
            <a:prstGeom prst="line">
              <a:avLst/>
            </a:prstGeom>
            <a:noFill/>
            <a:ln w="285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120"/>
            <p:cNvSpPr>
              <a:spLocks noChangeArrowheads="1"/>
            </p:cNvSpPr>
            <p:nvPr/>
          </p:nvSpPr>
          <p:spPr bwMode="auto">
            <a:xfrm>
              <a:off x="535270" y="124581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2" name="Oval 120"/>
            <p:cNvSpPr>
              <a:spLocks noChangeArrowheads="1"/>
            </p:cNvSpPr>
            <p:nvPr/>
          </p:nvSpPr>
          <p:spPr bwMode="auto">
            <a:xfrm>
              <a:off x="535270" y="167675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3" name="Oval 120"/>
            <p:cNvSpPr>
              <a:spLocks noChangeArrowheads="1"/>
            </p:cNvSpPr>
            <p:nvPr/>
          </p:nvSpPr>
          <p:spPr bwMode="auto">
            <a:xfrm>
              <a:off x="535270" y="214754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4" name="Oval 120"/>
            <p:cNvSpPr>
              <a:spLocks noChangeArrowheads="1"/>
            </p:cNvSpPr>
            <p:nvPr/>
          </p:nvSpPr>
          <p:spPr bwMode="auto">
            <a:xfrm>
              <a:off x="535270" y="2590405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5" name="Oval 120"/>
            <p:cNvSpPr>
              <a:spLocks noChangeArrowheads="1"/>
            </p:cNvSpPr>
            <p:nvPr/>
          </p:nvSpPr>
          <p:spPr bwMode="auto">
            <a:xfrm>
              <a:off x="535270" y="3055416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6" name="Oval 120"/>
            <p:cNvSpPr>
              <a:spLocks noChangeArrowheads="1"/>
            </p:cNvSpPr>
            <p:nvPr/>
          </p:nvSpPr>
          <p:spPr bwMode="auto">
            <a:xfrm>
              <a:off x="543659" y="3512869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7" name="Oval 120"/>
            <p:cNvSpPr>
              <a:spLocks noChangeArrowheads="1"/>
            </p:cNvSpPr>
            <p:nvPr/>
          </p:nvSpPr>
          <p:spPr bwMode="auto">
            <a:xfrm>
              <a:off x="535270" y="3980438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38" name="Oval 120"/>
            <p:cNvSpPr>
              <a:spLocks noChangeArrowheads="1"/>
            </p:cNvSpPr>
            <p:nvPr/>
          </p:nvSpPr>
          <p:spPr bwMode="auto">
            <a:xfrm>
              <a:off x="535270" y="4435521"/>
              <a:ext cx="144000" cy="14400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EDEDE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5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43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20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Alkol neleri değiştirir?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4329194" y="1920614"/>
            <a:ext cx="2346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Duygusal Değişimler</a:t>
            </a:r>
          </a:p>
        </p:txBody>
      </p:sp>
      <p:grpSp>
        <p:nvGrpSpPr>
          <p:cNvPr id="14" name="Grup 13"/>
          <p:cNvGrpSpPr/>
          <p:nvPr/>
        </p:nvGrpSpPr>
        <p:grpSpPr>
          <a:xfrm>
            <a:off x="4456044" y="2435143"/>
            <a:ext cx="5778760" cy="369332"/>
            <a:chOff x="554927" y="1881525"/>
            <a:chExt cx="5778760" cy="36933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dirty="0">
                  <a:solidFill>
                    <a:srgbClr val="575757"/>
                  </a:solidFill>
                </a:rPr>
                <a:t>Duygu durumu değişimleri, </a:t>
              </a:r>
              <a:r>
                <a:rPr lang="nn-NO" dirty="0" smtClean="0">
                  <a:solidFill>
                    <a:srgbClr val="575757"/>
                  </a:solidFill>
                </a:rPr>
                <a:t>ani </a:t>
              </a:r>
              <a:r>
                <a:rPr lang="nn-NO" dirty="0">
                  <a:solidFill>
                    <a:srgbClr val="575757"/>
                  </a:solidFill>
                </a:rPr>
                <a:t>patlamalar, sinirlilik.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18" name="Grup 17"/>
          <p:cNvGrpSpPr/>
          <p:nvPr/>
        </p:nvGrpSpPr>
        <p:grpSpPr>
          <a:xfrm>
            <a:off x="4456044" y="2928295"/>
            <a:ext cx="5778760" cy="369332"/>
            <a:chOff x="554927" y="1881525"/>
            <a:chExt cx="5778760" cy="369332"/>
          </a:xfrm>
        </p:grpSpPr>
        <p:sp>
          <p:nvSpPr>
            <p:cNvPr id="19" name="Metin kutusu 18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 smtClean="0">
                  <a:solidFill>
                    <a:srgbClr val="575757"/>
                  </a:solidFill>
                </a:rPr>
                <a:t>Boş vermişlik, </a:t>
              </a:r>
              <a:r>
                <a:rPr lang="tr-TR" dirty="0">
                  <a:solidFill>
                    <a:srgbClr val="575757"/>
                  </a:solidFill>
                </a:rPr>
                <a:t>umursamazlık, </a:t>
              </a:r>
              <a:r>
                <a:rPr lang="tr-TR" dirty="0" err="1">
                  <a:solidFill>
                    <a:srgbClr val="575757"/>
                  </a:solidFill>
                </a:rPr>
                <a:t>takmamazlık</a:t>
              </a:r>
              <a:r>
                <a:rPr lang="tr-TR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7" name="Grup 26"/>
          <p:cNvGrpSpPr/>
          <p:nvPr/>
        </p:nvGrpSpPr>
        <p:grpSpPr>
          <a:xfrm>
            <a:off x="4445142" y="3355225"/>
            <a:ext cx="5778760" cy="369332"/>
            <a:chOff x="554927" y="1881525"/>
            <a:chExt cx="5778760" cy="369332"/>
          </a:xfrm>
        </p:grpSpPr>
        <p:sp>
          <p:nvSpPr>
            <p:cNvPr id="29" name="Metin kutusu 28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Nerede olduğu ve ne yaptığı ile </a:t>
              </a:r>
              <a:r>
                <a:rPr lang="tr-TR" dirty="0" smtClean="0">
                  <a:solidFill>
                    <a:srgbClr val="575757"/>
                  </a:solidFill>
                </a:rPr>
                <a:t> ilgili </a:t>
              </a:r>
              <a:r>
                <a:rPr lang="tr-TR" dirty="0">
                  <a:solidFill>
                    <a:srgbClr val="575757"/>
                  </a:solidFill>
                </a:rPr>
                <a:t>yalan söyleme.</a:t>
              </a:r>
            </a:p>
          </p:txBody>
        </p:sp>
        <p:pic>
          <p:nvPicPr>
            <p:cNvPr id="30" name="Resim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pic>
        <p:nvPicPr>
          <p:cNvPr id="31" name="Resim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69" y="2205513"/>
            <a:ext cx="2722500" cy="205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2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21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Alkol neleri değiştirir?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32" y="1896270"/>
            <a:ext cx="2733750" cy="2733750"/>
          </a:xfrm>
          <a:prstGeom prst="rect">
            <a:avLst/>
          </a:prstGeom>
        </p:spPr>
      </p:pic>
      <p:sp>
        <p:nvSpPr>
          <p:cNvPr id="27" name="Metin kutusu 26"/>
          <p:cNvSpPr txBox="1"/>
          <p:nvPr/>
        </p:nvSpPr>
        <p:spPr>
          <a:xfrm>
            <a:off x="4329194" y="1920614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rgbClr val="E61F4F"/>
                </a:solidFill>
              </a:rPr>
              <a:t>Zihinsel Değişimler</a:t>
            </a:r>
          </a:p>
        </p:txBody>
      </p:sp>
      <p:grpSp>
        <p:nvGrpSpPr>
          <p:cNvPr id="29" name="Grup 28"/>
          <p:cNvGrpSpPr/>
          <p:nvPr/>
        </p:nvGrpSpPr>
        <p:grpSpPr>
          <a:xfrm>
            <a:off x="4456044" y="2435143"/>
            <a:ext cx="5778760" cy="369332"/>
            <a:chOff x="554927" y="1881525"/>
            <a:chExt cx="5778760" cy="369332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n-NO" dirty="0">
                  <a:solidFill>
                    <a:srgbClr val="575757"/>
                  </a:solidFill>
                </a:rPr>
                <a:t>Hafıza kayıpları ve boşluklar.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4456044" y="2928295"/>
            <a:ext cx="5778760" cy="369332"/>
            <a:chOff x="554927" y="1881525"/>
            <a:chExt cx="5778760" cy="369332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6" y="1881525"/>
              <a:ext cx="55875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Yetersiz konsantrasyon.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73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6000" t="-22000" r="-1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22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Riskli </a:t>
            </a:r>
            <a:r>
              <a:rPr lang="tr-TR" sz="4800" b="1" dirty="0" smtClean="0"/>
              <a:t>durumlardan</a:t>
            </a:r>
          </a:p>
          <a:p>
            <a:r>
              <a:rPr lang="tr-TR" sz="4800" b="1" dirty="0" smtClean="0"/>
              <a:t>kurtulmak</a:t>
            </a:r>
            <a:endParaRPr lang="tr-TR" sz="4800" b="1" dirty="0"/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287046"/>
            <a:ext cx="7464948" cy="923330"/>
            <a:chOff x="554927" y="1881525"/>
            <a:chExt cx="7464948" cy="92333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“Hayır!” diyebilirsiniz: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Alkol veya bağımlılık yapıcı maddelerle </a:t>
              </a:r>
              <a:r>
                <a:rPr lang="tr-TR" dirty="0" smtClean="0">
                  <a:solidFill>
                    <a:srgbClr val="575757"/>
                  </a:solidFill>
                </a:rPr>
                <a:t>ilgili bir </a:t>
              </a:r>
              <a:r>
                <a:rPr lang="tr-TR" dirty="0">
                  <a:solidFill>
                    <a:srgbClr val="575757"/>
                  </a:solidFill>
                </a:rPr>
                <a:t>teklif geldiğinde verebileceğiniz en kısa ve </a:t>
              </a:r>
              <a:r>
                <a:rPr lang="tr-TR" dirty="0" smtClean="0">
                  <a:solidFill>
                    <a:srgbClr val="575757"/>
                  </a:solidFill>
                </a:rPr>
                <a:t>net </a:t>
              </a:r>
              <a:r>
                <a:rPr lang="tr-TR" dirty="0">
                  <a:solidFill>
                    <a:srgbClr val="575757"/>
                  </a:solidFill>
                </a:rPr>
                <a:t>cevap “Hayır!” demektir.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46095" y="3425825"/>
            <a:ext cx="7464948" cy="1200329"/>
            <a:chOff x="554927" y="1881525"/>
            <a:chExt cx="7464948" cy="1200329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Yalana başvurmadan mantıklı bir </a:t>
              </a:r>
              <a:r>
                <a:rPr lang="es-ES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sebebi </a:t>
              </a:r>
              <a:r>
                <a:rPr lang="es-E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paylaşabilirsiniz: </a:t>
              </a:r>
              <a:endPara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  <a:p>
              <a:r>
                <a:rPr lang="tr-TR" dirty="0">
                  <a:solidFill>
                    <a:srgbClr val="575757"/>
                  </a:solidFill>
                </a:rPr>
                <a:t>Alkol veya bağımlılık yapıcı maddelerle </a:t>
              </a:r>
              <a:r>
                <a:rPr lang="tr-TR" dirty="0" smtClean="0">
                  <a:solidFill>
                    <a:srgbClr val="575757"/>
                  </a:solidFill>
                </a:rPr>
                <a:t>ilgili herhangi </a:t>
              </a:r>
              <a:r>
                <a:rPr lang="tr-TR" dirty="0">
                  <a:solidFill>
                    <a:srgbClr val="575757"/>
                  </a:solidFill>
                </a:rPr>
                <a:t>bir </a:t>
              </a:r>
              <a:r>
                <a:rPr lang="tr-TR" dirty="0" smtClean="0">
                  <a:solidFill>
                    <a:srgbClr val="575757"/>
                  </a:solidFill>
                </a:rPr>
                <a:t>teklifi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“Hayır</a:t>
              </a:r>
              <a:r>
                <a:rPr lang="tr-TR" dirty="0">
                  <a:solidFill>
                    <a:srgbClr val="575757"/>
                  </a:solidFill>
                </a:rPr>
                <a:t>! Ağzıma alkol </a:t>
              </a:r>
              <a:r>
                <a:rPr lang="tr-TR" dirty="0" smtClean="0">
                  <a:solidFill>
                    <a:srgbClr val="575757"/>
                  </a:solidFill>
                </a:rPr>
                <a:t>sürmeyeceğime </a:t>
              </a:r>
              <a:r>
                <a:rPr lang="tr-TR" dirty="0">
                  <a:solidFill>
                    <a:srgbClr val="575757"/>
                  </a:solidFill>
                </a:rPr>
                <a:t>dair </a:t>
              </a:r>
              <a:r>
                <a:rPr lang="tr-TR" dirty="0" smtClean="0">
                  <a:solidFill>
                    <a:srgbClr val="575757"/>
                  </a:solidFill>
                </a:rPr>
                <a:t>kendime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söz </a:t>
              </a:r>
              <a:r>
                <a:rPr lang="tr-TR" dirty="0">
                  <a:solidFill>
                    <a:srgbClr val="575757"/>
                  </a:solidFill>
                </a:rPr>
                <a:t>verdim.” </a:t>
              </a:r>
              <a:r>
                <a:rPr lang="tr-TR" dirty="0" smtClean="0">
                  <a:solidFill>
                    <a:srgbClr val="575757"/>
                  </a:solidFill>
                </a:rPr>
                <a:t>şeklinde </a:t>
              </a:r>
              <a:r>
                <a:rPr lang="tr-TR" dirty="0">
                  <a:solidFill>
                    <a:srgbClr val="575757"/>
                  </a:solidFill>
                </a:rPr>
                <a:t>reddedebilirsiniz.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436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6000" t="-22000" r="-1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23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Riskli </a:t>
            </a:r>
            <a:r>
              <a:rPr lang="tr-TR" sz="4800" b="1" dirty="0" smtClean="0"/>
              <a:t>durumlardan</a:t>
            </a:r>
          </a:p>
          <a:p>
            <a:r>
              <a:rPr lang="tr-TR" sz="4800" b="1" dirty="0" smtClean="0"/>
              <a:t>kurtulmak</a:t>
            </a:r>
            <a:endParaRPr lang="tr-TR" sz="4800" b="1" dirty="0"/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202227"/>
            <a:ext cx="7464948" cy="1200329"/>
            <a:chOff x="554927" y="1881525"/>
            <a:chExt cx="7464948" cy="1200329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Konuyu değiştirebilirsiniz: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Herhangi bir teklifle karşı karşıya kaldığınızda </a:t>
              </a:r>
              <a:r>
                <a:rPr lang="tr-TR" dirty="0" smtClean="0">
                  <a:solidFill>
                    <a:srgbClr val="575757"/>
                  </a:solidFill>
                </a:rPr>
                <a:t> “Hayır!" dedikten </a:t>
              </a:r>
              <a:r>
                <a:rPr lang="tr-TR" dirty="0">
                  <a:solidFill>
                    <a:srgbClr val="575757"/>
                  </a:solidFill>
                </a:rPr>
                <a:t>sonra karşınızdaki kişinin </a:t>
              </a:r>
              <a:r>
                <a:rPr lang="tr-TR" dirty="0" smtClean="0">
                  <a:solidFill>
                    <a:srgbClr val="575757"/>
                  </a:solidFill>
                </a:rPr>
                <a:t>ısrar etmemesi </a:t>
              </a:r>
              <a:r>
                <a:rPr lang="tr-TR" dirty="0">
                  <a:solidFill>
                    <a:srgbClr val="575757"/>
                  </a:solidFill>
                </a:rPr>
                <a:t>açısından konuyu </a:t>
              </a:r>
              <a:r>
                <a:rPr lang="tr-TR" dirty="0" smtClean="0">
                  <a:solidFill>
                    <a:srgbClr val="575757"/>
                  </a:solidFill>
                </a:rPr>
                <a:t>değiştirip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farklı </a:t>
              </a:r>
              <a:r>
                <a:rPr lang="tr-TR" dirty="0">
                  <a:solidFill>
                    <a:srgbClr val="575757"/>
                  </a:solidFill>
                </a:rPr>
                <a:t>bir </a:t>
              </a:r>
              <a:r>
                <a:rPr lang="tr-TR" dirty="0" smtClean="0">
                  <a:solidFill>
                    <a:srgbClr val="575757"/>
                  </a:solidFill>
                </a:rPr>
                <a:t>şeyden </a:t>
              </a:r>
              <a:r>
                <a:rPr lang="tr-TR" dirty="0">
                  <a:solidFill>
                    <a:srgbClr val="575757"/>
                  </a:solidFill>
                </a:rPr>
                <a:t>bahsetmeye başlayabilirsiniz.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46095" y="3493725"/>
            <a:ext cx="7464948" cy="1477328"/>
            <a:chOff x="554927" y="1881525"/>
            <a:chExt cx="7464948" cy="1477328"/>
          </a:xfrm>
        </p:grpSpPr>
        <p:sp>
          <p:nvSpPr>
            <p:cNvPr id="23" name="Metin kutusu 22"/>
            <p:cNvSpPr txBox="1"/>
            <p:nvPr/>
          </p:nvSpPr>
          <p:spPr>
            <a:xfrm>
              <a:off x="746177" y="1881525"/>
              <a:ext cx="727369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Israra karşı sürekli “Hayır!” diyebilirsiniz: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Herhangi bir teklifle ısrarlı bir şekilde karşı </a:t>
              </a:r>
              <a:r>
                <a:rPr lang="tr-TR" dirty="0" smtClean="0">
                  <a:solidFill>
                    <a:srgbClr val="575757"/>
                  </a:solidFill>
                </a:rPr>
                <a:t> karşıya kaldığınızda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tavrınızın </a:t>
              </a:r>
              <a:r>
                <a:rPr lang="tr-TR" dirty="0">
                  <a:solidFill>
                    <a:srgbClr val="575757"/>
                  </a:solidFill>
                </a:rPr>
                <a:t>net olduğunu </a:t>
              </a:r>
              <a:r>
                <a:rPr lang="tr-TR" dirty="0" smtClean="0">
                  <a:solidFill>
                    <a:srgbClr val="575757"/>
                  </a:solidFill>
                </a:rPr>
                <a:t> karşınızdaki </a:t>
              </a:r>
              <a:r>
                <a:rPr lang="tr-TR" dirty="0">
                  <a:solidFill>
                    <a:srgbClr val="575757"/>
                  </a:solidFill>
                </a:rPr>
                <a:t>kişiye gösterme adına ek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açıklamalara ihtiyaç duymadan tek </a:t>
              </a:r>
              <a:r>
                <a:rPr lang="tr-TR" dirty="0" smtClean="0">
                  <a:solidFill>
                    <a:srgbClr val="575757"/>
                  </a:solidFill>
                </a:rPr>
                <a:t> kelimeyle sürekli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“Hayır</a:t>
              </a:r>
              <a:r>
                <a:rPr lang="tr-TR" dirty="0">
                  <a:solidFill>
                    <a:srgbClr val="575757"/>
                  </a:solidFill>
                </a:rPr>
                <a:t>!” diyebilirsiniz.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085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 r:embed="rId3">
              <a:alphaModFix amt="92000"/>
            </a:blip>
            <a:srcRect/>
            <a:stretch>
              <a:fillRect l="-26000" t="-22000" r="-1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24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496252"/>
            <a:ext cx="792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Riskli </a:t>
            </a:r>
            <a:r>
              <a:rPr lang="tr-TR" sz="4800" b="1" dirty="0" smtClean="0"/>
              <a:t>durumlardan</a:t>
            </a:r>
          </a:p>
          <a:p>
            <a:r>
              <a:rPr lang="tr-TR" sz="4800" b="1" dirty="0" smtClean="0"/>
              <a:t>kurtulmak</a:t>
            </a:r>
            <a:endParaRPr lang="tr-TR" sz="4800" b="1" dirty="0"/>
          </a:p>
        </p:txBody>
      </p:sp>
      <p:sp>
        <p:nvSpPr>
          <p:cNvPr id="43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39" name="Grup 38"/>
          <p:cNvGrpSpPr/>
          <p:nvPr/>
        </p:nvGrpSpPr>
        <p:grpSpPr>
          <a:xfrm>
            <a:off x="554927" y="2311284"/>
            <a:ext cx="7464948" cy="1754326"/>
            <a:chOff x="554927" y="1881525"/>
            <a:chExt cx="7464948" cy="1754326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727369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Mizahı kullanabilirsiniz: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Herhangi bir teklif durumunda karşınızdaki </a:t>
              </a:r>
              <a:r>
                <a:rPr lang="tr-TR" dirty="0" smtClean="0">
                  <a:solidFill>
                    <a:srgbClr val="575757"/>
                  </a:solidFill>
                </a:rPr>
                <a:t>kişinin </a:t>
              </a:r>
              <a:r>
                <a:rPr lang="tr-TR" dirty="0">
                  <a:solidFill>
                    <a:srgbClr val="575757"/>
                  </a:solidFill>
                </a:rPr>
                <a:t>yaklaşımını dikkate almadığınızı ve </a:t>
              </a:r>
              <a:r>
                <a:rPr lang="tr-TR" dirty="0" smtClean="0">
                  <a:solidFill>
                    <a:srgbClr val="575757"/>
                  </a:solidFill>
                </a:rPr>
                <a:t>değerli </a:t>
              </a:r>
              <a:r>
                <a:rPr lang="tr-TR" dirty="0">
                  <a:solidFill>
                    <a:srgbClr val="575757"/>
                  </a:solidFill>
                </a:rPr>
                <a:t>bulmadığınızı anlatmada </a:t>
              </a:r>
              <a:r>
                <a:rPr lang="tr-TR" dirty="0" smtClean="0">
                  <a:solidFill>
                    <a:srgbClr val="575757"/>
                  </a:solidFill>
                </a:rPr>
                <a:t>mizahı kullanabilirsiniz</a:t>
              </a:r>
              <a:r>
                <a:rPr lang="tr-TR" dirty="0">
                  <a:solidFill>
                    <a:srgbClr val="575757"/>
                  </a:solidFill>
                </a:rPr>
                <a:t>. Teklifte bulunan </a:t>
              </a:r>
              <a:r>
                <a:rPr lang="tr-TR" dirty="0" smtClean="0">
                  <a:solidFill>
                    <a:srgbClr val="575757"/>
                  </a:solidFill>
                </a:rPr>
                <a:t>kişiye örneğin </a:t>
              </a:r>
              <a:r>
                <a:rPr lang="tr-TR" dirty="0">
                  <a:solidFill>
                    <a:srgbClr val="575757"/>
                  </a:solidFill>
                </a:rPr>
                <a:t>“Hayır. Ben bütün </a:t>
              </a:r>
              <a:r>
                <a:rPr lang="tr-TR" dirty="0" smtClean="0">
                  <a:solidFill>
                    <a:srgbClr val="575757"/>
                  </a:solidFill>
                </a:rPr>
                <a:t>beyin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Hücrelerimin yerli </a:t>
              </a:r>
              <a:r>
                <a:rPr lang="tr-TR" dirty="0">
                  <a:solidFill>
                    <a:srgbClr val="575757"/>
                  </a:solidFill>
                </a:rPr>
                <a:t>yerinde kalmasını istiyorum</a:t>
              </a:r>
              <a:r>
                <a:rPr lang="tr-TR" dirty="0" smtClean="0">
                  <a:solidFill>
                    <a:srgbClr val="575757"/>
                  </a:solidFill>
                </a:rPr>
                <a:t>.”</a:t>
              </a:r>
            </a:p>
            <a:p>
              <a:r>
                <a:rPr lang="tr-TR" dirty="0" smtClean="0">
                  <a:solidFill>
                    <a:srgbClr val="575757"/>
                  </a:solidFill>
                </a:rPr>
                <a:t>şeklinde </a:t>
              </a:r>
              <a:r>
                <a:rPr lang="tr-TR" dirty="0">
                  <a:solidFill>
                    <a:srgbClr val="575757"/>
                  </a:solidFill>
                </a:rPr>
                <a:t>bir </a:t>
              </a:r>
              <a:r>
                <a:rPr lang="tr-TR" dirty="0" smtClean="0">
                  <a:solidFill>
                    <a:srgbClr val="575757"/>
                  </a:solidFill>
                </a:rPr>
                <a:t>ifadeyle cevap </a:t>
              </a:r>
              <a:r>
                <a:rPr lang="tr-TR" dirty="0">
                  <a:solidFill>
                    <a:srgbClr val="575757"/>
                  </a:solidFill>
                </a:rPr>
                <a:t>verebilirsiniz.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78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3" grpId="0" animBg="1"/>
      <p:bldP spid="15" grpId="0" animBg="1"/>
      <p:bldP spid="26" grpId="0" animBg="1"/>
      <p:bldP spid="28" grpId="0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/>
          <p:cNvSpPr/>
          <p:nvPr/>
        </p:nvSpPr>
        <p:spPr>
          <a:xfrm>
            <a:off x="0" y="2012"/>
            <a:ext cx="12204814" cy="6819900"/>
          </a:xfrm>
          <a:prstGeom prst="rect">
            <a:avLst/>
          </a:prstGeom>
          <a:blipFill dpi="0" rotWithShape="1">
            <a:blip r:embed="rId2"/>
            <a:srcRect/>
            <a:stretch>
              <a:fillRect t="-11000" r="-21000" b="-3100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/>
          <p:cNvSpPr/>
          <p:nvPr/>
        </p:nvSpPr>
        <p:spPr>
          <a:xfrm>
            <a:off x="0" y="0"/>
            <a:ext cx="12204814" cy="6819900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357963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Çocuğunuzda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içki problemi</a:t>
            </a:r>
          </a:p>
          <a:p>
            <a:r>
              <a:rPr lang="it-IT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olabilir mi?</a:t>
            </a:r>
            <a:endParaRPr lang="tr-TR" sz="48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B75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25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545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80794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Kimler risk grubundadır?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26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" name="Grup 9"/>
          <p:cNvGrpSpPr/>
          <p:nvPr/>
        </p:nvGrpSpPr>
        <p:grpSpPr>
          <a:xfrm>
            <a:off x="554927" y="1553559"/>
            <a:ext cx="5720746" cy="369332"/>
            <a:chOff x="554927" y="1881525"/>
            <a:chExt cx="5720746" cy="369332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1881525"/>
              <a:ext cx="5529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15 yaşından önce alkolü denemiş olan,</a:t>
              </a:r>
            </a:p>
          </p:txBody>
        </p:sp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l="-5000" t="-1000" r="-1000"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7" name="Grup 16"/>
          <p:cNvGrpSpPr/>
          <p:nvPr/>
        </p:nvGrpSpPr>
        <p:grpSpPr>
          <a:xfrm>
            <a:off x="554927" y="1921135"/>
            <a:ext cx="6471348" cy="369332"/>
            <a:chOff x="554927" y="1881525"/>
            <a:chExt cx="6471348" cy="369332"/>
          </a:xfrm>
        </p:grpSpPr>
        <p:sp>
          <p:nvSpPr>
            <p:cNvPr id="18" name="Metin kutusu 17"/>
            <p:cNvSpPr txBox="1"/>
            <p:nvPr/>
          </p:nvSpPr>
          <p:spPr>
            <a:xfrm>
              <a:off x="746177" y="1881525"/>
              <a:ext cx="628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Çocuk istismarı veya diğer büyük travmaları yaşayan,</a:t>
              </a:r>
            </a:p>
          </p:txBody>
        </p:sp>
        <p:pic>
          <p:nvPicPr>
            <p:cNvPr id="19" name="Resim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0" name="Grup 19"/>
          <p:cNvGrpSpPr/>
          <p:nvPr/>
        </p:nvGrpSpPr>
        <p:grpSpPr>
          <a:xfrm>
            <a:off x="554927" y="2329352"/>
            <a:ext cx="6471348" cy="369332"/>
            <a:chOff x="554927" y="1881525"/>
            <a:chExt cx="6471348" cy="369332"/>
          </a:xfrm>
        </p:grpSpPr>
        <p:sp>
          <p:nvSpPr>
            <p:cNvPr id="21" name="Metin kutusu 20"/>
            <p:cNvSpPr txBox="1"/>
            <p:nvPr/>
          </p:nvSpPr>
          <p:spPr>
            <a:xfrm>
              <a:off x="746177" y="1881525"/>
              <a:ext cx="628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Çok içki içen ya da </a:t>
              </a:r>
              <a:r>
                <a:rPr lang="tr-TR" dirty="0" smtClean="0">
                  <a:solidFill>
                    <a:srgbClr val="575757"/>
                  </a:solidFill>
                </a:rPr>
                <a:t>alkol bağımlısı </a:t>
              </a:r>
              <a:r>
                <a:rPr lang="tr-TR" dirty="0">
                  <a:solidFill>
                    <a:srgbClr val="575757"/>
                  </a:solidFill>
                </a:rPr>
                <a:t>ebeveynlere sahip olan,</a:t>
              </a:r>
            </a:p>
          </p:txBody>
        </p:sp>
        <p:pic>
          <p:nvPicPr>
            <p:cNvPr id="22" name="Resim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3" name="Grup 22"/>
          <p:cNvGrpSpPr/>
          <p:nvPr/>
        </p:nvGrpSpPr>
        <p:grpSpPr>
          <a:xfrm>
            <a:off x="554927" y="2734448"/>
            <a:ext cx="6471348" cy="369332"/>
            <a:chOff x="554927" y="1881525"/>
            <a:chExt cx="6471348" cy="369332"/>
          </a:xfrm>
        </p:grpSpPr>
        <p:sp>
          <p:nvSpPr>
            <p:cNvPr id="24" name="Metin kutusu 23"/>
            <p:cNvSpPr txBox="1"/>
            <p:nvPr/>
          </p:nvSpPr>
          <p:spPr>
            <a:xfrm>
              <a:off x="746177" y="1881525"/>
              <a:ext cx="62800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Yakın arkadaşları alkol kullanan,</a:t>
              </a:r>
            </a:p>
          </p:txBody>
        </p:sp>
        <p:pic>
          <p:nvPicPr>
            <p:cNvPr id="25" name="Resim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6" name="Grup 25"/>
          <p:cNvGrpSpPr/>
          <p:nvPr/>
        </p:nvGrpSpPr>
        <p:grpSpPr>
          <a:xfrm>
            <a:off x="554927" y="3117562"/>
            <a:ext cx="6760272" cy="369332"/>
            <a:chOff x="554927" y="1881525"/>
            <a:chExt cx="6760272" cy="369332"/>
          </a:xfrm>
        </p:grpSpPr>
        <p:sp>
          <p:nvSpPr>
            <p:cNvPr id="27" name="Metin kutusu 26"/>
            <p:cNvSpPr txBox="1"/>
            <p:nvPr/>
          </p:nvSpPr>
          <p:spPr>
            <a:xfrm>
              <a:off x="746176" y="1881525"/>
              <a:ext cx="65690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Erken yaşlardan itibaren saldırgan veya asosyal </a:t>
              </a:r>
              <a:r>
                <a:rPr lang="tr-TR" dirty="0" smtClean="0">
                  <a:solidFill>
                    <a:srgbClr val="575757"/>
                  </a:solidFill>
                </a:rPr>
                <a:t>davranışlar </a:t>
              </a:r>
              <a:r>
                <a:rPr lang="tr-TR" dirty="0">
                  <a:solidFill>
                    <a:srgbClr val="575757"/>
                  </a:solidFill>
                </a:rPr>
                <a:t>gösteren,</a:t>
              </a:r>
            </a:p>
          </p:txBody>
        </p:sp>
        <p:pic>
          <p:nvPicPr>
            <p:cNvPr id="28" name="Resim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29" name="Grup 28"/>
          <p:cNvGrpSpPr/>
          <p:nvPr/>
        </p:nvGrpSpPr>
        <p:grpSpPr>
          <a:xfrm>
            <a:off x="554927" y="3522002"/>
            <a:ext cx="6760272" cy="646331"/>
            <a:chOff x="554927" y="1881525"/>
            <a:chExt cx="6760272" cy="646331"/>
          </a:xfrm>
        </p:grpSpPr>
        <p:sp>
          <p:nvSpPr>
            <p:cNvPr id="30" name="Metin kutusu 29"/>
            <p:cNvSpPr txBox="1"/>
            <p:nvPr/>
          </p:nvSpPr>
          <p:spPr>
            <a:xfrm>
              <a:off x="746176" y="1881525"/>
              <a:ext cx="6569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Onları desteklemeyen, açık iletişim kurmayan, </a:t>
              </a:r>
              <a:r>
                <a:rPr lang="tr-TR" dirty="0" smtClean="0">
                  <a:solidFill>
                    <a:srgbClr val="575757"/>
                  </a:solidFill>
                </a:rPr>
                <a:t>davranışlarını </a:t>
              </a:r>
              <a:r>
                <a:rPr lang="tr-TR" dirty="0">
                  <a:solidFill>
                    <a:srgbClr val="575757"/>
                  </a:solidFill>
                </a:rPr>
                <a:t>izlemeyen ebeveynlere sahip olan,</a:t>
              </a:r>
            </a:p>
          </p:txBody>
        </p:sp>
        <p:pic>
          <p:nvPicPr>
            <p:cNvPr id="31" name="Resim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2" name="Grup 31"/>
          <p:cNvGrpSpPr/>
          <p:nvPr/>
        </p:nvGrpSpPr>
        <p:grpSpPr>
          <a:xfrm>
            <a:off x="554927" y="4143002"/>
            <a:ext cx="6760272" cy="923330"/>
            <a:chOff x="554927" y="1881525"/>
            <a:chExt cx="6760272" cy="923330"/>
          </a:xfrm>
        </p:grpSpPr>
        <p:sp>
          <p:nvSpPr>
            <p:cNvPr id="33" name="Metin kutusu 32"/>
            <p:cNvSpPr txBox="1"/>
            <p:nvPr/>
          </p:nvSpPr>
          <p:spPr>
            <a:xfrm>
              <a:off x="746176" y="1881525"/>
              <a:ext cx="65690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Ebeveynlerinden düşmanlık gören, ebeveyni </a:t>
              </a:r>
              <a:r>
                <a:rPr lang="tr-TR" dirty="0" smtClean="0">
                  <a:solidFill>
                    <a:srgbClr val="575757"/>
                  </a:solidFill>
                </a:rPr>
                <a:t>tarafından </a:t>
              </a:r>
              <a:r>
                <a:rPr lang="tr-TR" dirty="0">
                  <a:solidFill>
                    <a:srgbClr val="575757"/>
                  </a:solidFill>
                </a:rPr>
                <a:t>reddedilen, sert ya da tutarsız </a:t>
              </a:r>
              <a:r>
                <a:rPr lang="tr-TR" dirty="0" smtClean="0">
                  <a:solidFill>
                    <a:srgbClr val="575757"/>
                  </a:solidFill>
                </a:rPr>
                <a:t>disiplin </a:t>
              </a:r>
              <a:r>
                <a:rPr lang="tr-TR" dirty="0">
                  <a:solidFill>
                    <a:srgbClr val="575757"/>
                  </a:solidFill>
                </a:rPr>
                <a:t>gören çocuklar </a:t>
              </a:r>
              <a:r>
                <a:rPr lang="tr-TR" i="1" dirty="0">
                  <a:solidFill>
                    <a:srgbClr val="575757"/>
                  </a:solidFill>
                </a:rPr>
                <a:t>alkol bağımlılığı </a:t>
              </a:r>
            </a:p>
            <a:p>
              <a:r>
                <a:rPr lang="tr-TR" i="1" dirty="0">
                  <a:solidFill>
                    <a:srgbClr val="575757"/>
                  </a:solidFill>
                </a:rPr>
                <a:t>konusunda risk grubunda yer alır.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4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/>
          <p:cNvSpPr/>
          <p:nvPr/>
        </p:nvSpPr>
        <p:spPr>
          <a:xfrm>
            <a:off x="0" y="-19050"/>
            <a:ext cx="12230854" cy="6877050"/>
          </a:xfrm>
          <a:prstGeom prst="rect">
            <a:avLst/>
          </a:prstGeom>
          <a:blipFill>
            <a:blip r:embed="rId2" cstate="print"/>
            <a:srcRect/>
            <a:stretch>
              <a:fillRect t="-2136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4" y="1089898"/>
            <a:ext cx="1005718" cy="2339102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1005714" y="1089898"/>
            <a:ext cx="40414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>
                <a:solidFill>
                  <a:srgbClr val="231F20"/>
                </a:solidFill>
              </a:rPr>
              <a:t>Ebeveynler için</a:t>
            </a:r>
          </a:p>
          <a:p>
            <a:r>
              <a:rPr lang="it-IT" sz="4800" b="1" dirty="0" smtClean="0">
                <a:solidFill>
                  <a:srgbClr val="231F20"/>
                </a:solidFill>
              </a:rPr>
              <a:t>ön</a:t>
            </a:r>
            <a:r>
              <a:rPr lang="tr-TR" sz="4800" b="1" dirty="0" smtClean="0">
                <a:solidFill>
                  <a:srgbClr val="231F20"/>
                </a:solidFill>
              </a:rPr>
              <a:t>eriler</a:t>
            </a:r>
            <a:endParaRPr lang="it-IT" sz="4800" b="1" dirty="0">
              <a:solidFill>
                <a:srgbClr val="231F20"/>
              </a:solidFill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5556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EB752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27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996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13" grpId="0" animBg="1"/>
      <p:bldP spid="14" grpId="0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28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3028698"/>
            <a:ext cx="6569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Çocuğunuzun davranışlarını izleyin.</a:t>
            </a:r>
          </a:p>
          <a:p>
            <a:r>
              <a:rPr lang="tr-TR" dirty="0">
                <a:solidFill>
                  <a:srgbClr val="575757"/>
                </a:solidFill>
              </a:rPr>
              <a:t>Çocuğunuzun odası ya da çantasında </a:t>
            </a:r>
          </a:p>
          <a:p>
            <a:r>
              <a:rPr lang="tr-TR" dirty="0">
                <a:solidFill>
                  <a:srgbClr val="575757"/>
                </a:solidFill>
              </a:rPr>
              <a:t>içki bulursanız ya da nefesinin koktuğunu </a:t>
            </a:r>
          </a:p>
          <a:p>
            <a:r>
              <a:rPr lang="tr-TR" dirty="0">
                <a:solidFill>
                  <a:srgbClr val="575757"/>
                </a:solidFill>
              </a:rPr>
              <a:t>hissederseniz görmezden gelmeyin, </a:t>
            </a:r>
          </a:p>
          <a:p>
            <a:r>
              <a:rPr lang="tr-TR" dirty="0">
                <a:solidFill>
                  <a:srgbClr val="575757"/>
                </a:solidFill>
              </a:rPr>
              <a:t>eyleme geçin. </a:t>
            </a:r>
          </a:p>
        </p:txBody>
      </p:sp>
    </p:spTree>
    <p:extLst>
      <p:ext uri="{BB962C8B-B14F-4D97-AF65-F5344CB8AC3E}">
        <p14:creationId xmlns:p14="http://schemas.microsoft.com/office/powerpoint/2010/main" val="309565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29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r="-166000" b="-131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3028698"/>
            <a:ext cx="656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Alkol kullanımının uyarıcı </a:t>
            </a:r>
          </a:p>
          <a:p>
            <a:r>
              <a:rPr lang="tr-TR" b="1" dirty="0">
                <a:solidFill>
                  <a:srgbClr val="575757"/>
                </a:solidFill>
              </a:rPr>
              <a:t>işaretlerini öğrenin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Alkolün insan zihni, bedeni ve duyguları </a:t>
            </a:r>
          </a:p>
          <a:p>
            <a:r>
              <a:rPr lang="tr-TR" dirty="0">
                <a:solidFill>
                  <a:srgbClr val="575757"/>
                </a:solidFill>
              </a:rPr>
              <a:t>üzerindeki etkileri hakkında bilgi edinin.</a:t>
            </a:r>
          </a:p>
        </p:txBody>
      </p:sp>
    </p:spTree>
    <p:extLst>
      <p:ext uri="{BB962C8B-B14F-4D97-AF65-F5344CB8AC3E}">
        <p14:creationId xmlns:p14="http://schemas.microsoft.com/office/powerpoint/2010/main" val="22470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bject 2"/>
          <p:cNvSpPr/>
          <p:nvPr/>
        </p:nvSpPr>
        <p:spPr>
          <a:xfrm>
            <a:off x="7092738" y="54269"/>
            <a:ext cx="5099262" cy="67591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54046"/>
            <a:ext cx="39988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Alkol nedir?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25" name="Grup 24"/>
          <p:cNvGrpSpPr/>
          <p:nvPr/>
        </p:nvGrpSpPr>
        <p:grpSpPr>
          <a:xfrm>
            <a:off x="554927" y="1559718"/>
            <a:ext cx="1213838" cy="400110"/>
            <a:chOff x="554927" y="1881525"/>
            <a:chExt cx="1213838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1022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Renksiz,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033952"/>
            <a:ext cx="1145486" cy="400110"/>
            <a:chOff x="554927" y="1881525"/>
            <a:chExt cx="1145486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9542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Kokulu,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2550609"/>
            <a:ext cx="757431" cy="400110"/>
            <a:chOff x="554927" y="1881525"/>
            <a:chExt cx="757431" cy="400110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661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Acı,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3020926"/>
            <a:ext cx="792697" cy="400110"/>
            <a:chOff x="554927" y="1881525"/>
            <a:chExt cx="792697" cy="400110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6014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Sıvı,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9" name="Grup 38"/>
          <p:cNvGrpSpPr/>
          <p:nvPr/>
        </p:nvGrpSpPr>
        <p:grpSpPr>
          <a:xfrm>
            <a:off x="554927" y="3547833"/>
            <a:ext cx="2417244" cy="400110"/>
            <a:chOff x="554927" y="1881525"/>
            <a:chExt cx="2417244" cy="400110"/>
          </a:xfrm>
        </p:grpSpPr>
        <p:sp>
          <p:nvSpPr>
            <p:cNvPr id="40" name="Metin kutusu 39"/>
            <p:cNvSpPr txBox="1"/>
            <p:nvPr/>
          </p:nvSpPr>
          <p:spPr>
            <a:xfrm>
              <a:off x="746177" y="1881525"/>
              <a:ext cx="22259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Yanıcı bir maddedir.</a:t>
              </a:r>
            </a:p>
          </p:txBody>
        </p:sp>
        <p:pic>
          <p:nvPicPr>
            <p:cNvPr id="41" name="Resim 4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sp>
        <p:nvSpPr>
          <p:cNvPr id="42" name="Metin kutusu 41"/>
          <p:cNvSpPr txBox="1"/>
          <p:nvPr/>
        </p:nvSpPr>
        <p:spPr>
          <a:xfrm>
            <a:off x="428077" y="4047335"/>
            <a:ext cx="52590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rgbClr val="E61F4F"/>
                </a:solidFill>
              </a:rPr>
              <a:t>Alkolün etanol denilen türü içki olarak tüketilmektedir.</a:t>
            </a:r>
          </a:p>
          <a:p>
            <a:r>
              <a:rPr lang="tr-TR" dirty="0">
                <a:solidFill>
                  <a:srgbClr val="E61F4F"/>
                </a:solidFill>
              </a:rPr>
              <a:t>Dilimizde genel olarak bütün sarhoşluk yapıcı ve </a:t>
            </a:r>
          </a:p>
          <a:p>
            <a:r>
              <a:rPr lang="tr-TR" dirty="0">
                <a:solidFill>
                  <a:srgbClr val="E61F4F"/>
                </a:solidFill>
              </a:rPr>
              <a:t>alkol içeren içeceklere alkol denilmektedir.</a:t>
            </a:r>
          </a:p>
        </p:txBody>
      </p:sp>
      <p:sp>
        <p:nvSpPr>
          <p:cNvPr id="46" name="object 17"/>
          <p:cNvSpPr/>
          <p:nvPr/>
        </p:nvSpPr>
        <p:spPr>
          <a:xfrm>
            <a:off x="6851341" y="0"/>
            <a:ext cx="2430771" cy="6858000"/>
          </a:xfrm>
          <a:custGeom>
            <a:avLst/>
            <a:gdLst/>
            <a:ahLst/>
            <a:cxnLst/>
            <a:rect l="l" t="t" r="r" b="b"/>
            <a:pathLst>
              <a:path w="2679700" h="7560309">
                <a:moveTo>
                  <a:pt x="2679153" y="0"/>
                </a:moveTo>
                <a:lnTo>
                  <a:pt x="2399601" y="0"/>
                </a:lnTo>
                <a:lnTo>
                  <a:pt x="0" y="7560056"/>
                </a:lnTo>
                <a:lnTo>
                  <a:pt x="279552" y="7560056"/>
                </a:lnTo>
                <a:lnTo>
                  <a:pt x="2679153" y="0"/>
                </a:lnTo>
                <a:close/>
              </a:path>
            </a:pathLst>
          </a:custGeom>
          <a:solidFill>
            <a:srgbClr val="EB752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97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9" grpId="0" animBg="1"/>
      <p:bldP spid="13" grpId="0" animBg="1"/>
      <p:bldP spid="14" grpId="0"/>
      <p:bldP spid="15" grpId="0" animBg="1"/>
      <p:bldP spid="42" grpId="0"/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30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5000" t="-5000"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3028698"/>
            <a:ext cx="6569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Çocuğunuzla konuşun.</a:t>
            </a:r>
          </a:p>
          <a:p>
            <a:r>
              <a:rPr lang="tr-TR" dirty="0">
                <a:solidFill>
                  <a:srgbClr val="575757"/>
                </a:solidFill>
              </a:rPr>
              <a:t>Çocuğunuzla iletişime geçmek küçük yaşta </a:t>
            </a:r>
          </a:p>
          <a:p>
            <a:r>
              <a:rPr lang="tr-TR" dirty="0">
                <a:solidFill>
                  <a:srgbClr val="575757"/>
                </a:solidFill>
              </a:rPr>
              <a:t>alkol kullanımını önlemede anahtar unsurdur. </a:t>
            </a:r>
          </a:p>
          <a:p>
            <a:r>
              <a:rPr lang="tr-TR" dirty="0">
                <a:solidFill>
                  <a:srgbClr val="575757"/>
                </a:solidFill>
              </a:rPr>
              <a:t>Ona kendisine içki sunulduğunda ne yapması </a:t>
            </a:r>
          </a:p>
          <a:p>
            <a:r>
              <a:rPr lang="tr-TR" dirty="0">
                <a:solidFill>
                  <a:srgbClr val="575757"/>
                </a:solidFill>
              </a:rPr>
              <a:t>gerektiğini açıklayın.</a:t>
            </a:r>
          </a:p>
        </p:txBody>
      </p:sp>
    </p:spTree>
    <p:extLst>
      <p:ext uri="{BB962C8B-B14F-4D97-AF65-F5344CB8AC3E}">
        <p14:creationId xmlns:p14="http://schemas.microsoft.com/office/powerpoint/2010/main" val="358119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31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000" t="-6000"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3028698"/>
            <a:ext cx="656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Çocuğunuzun katıldığı </a:t>
            </a:r>
          </a:p>
          <a:p>
            <a:r>
              <a:rPr lang="tr-TR" b="1" dirty="0">
                <a:solidFill>
                  <a:srgbClr val="575757"/>
                </a:solidFill>
              </a:rPr>
              <a:t>aktivitelerin bir parçası olun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Alkol barındırmayan grup, kulüp ve </a:t>
            </a:r>
          </a:p>
          <a:p>
            <a:r>
              <a:rPr lang="tr-TR" dirty="0">
                <a:solidFill>
                  <a:srgbClr val="575757"/>
                </a:solidFill>
              </a:rPr>
              <a:t>etkinliklere girmesini destekleyin.</a:t>
            </a:r>
          </a:p>
        </p:txBody>
      </p:sp>
    </p:spTree>
    <p:extLst>
      <p:ext uri="{BB962C8B-B14F-4D97-AF65-F5344CB8AC3E}">
        <p14:creationId xmlns:p14="http://schemas.microsoft.com/office/powerpoint/2010/main" val="393312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32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000" b="-17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732439"/>
            <a:ext cx="65690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Alkol kullanımıyla ilgili </a:t>
            </a:r>
          </a:p>
          <a:p>
            <a:r>
              <a:rPr lang="tr-TR" b="1" dirty="0" smtClean="0">
                <a:solidFill>
                  <a:srgbClr val="575757"/>
                </a:solidFill>
              </a:rPr>
              <a:t>doğru rol model olun.</a:t>
            </a:r>
          </a:p>
          <a:p>
            <a:r>
              <a:rPr lang="tr-TR" dirty="0">
                <a:solidFill>
                  <a:srgbClr val="575757"/>
                </a:solidFill>
              </a:rPr>
              <a:t>Çocuğunuzun önünde nasıl konuşup </a:t>
            </a:r>
          </a:p>
          <a:p>
            <a:r>
              <a:rPr lang="tr-TR" dirty="0">
                <a:solidFill>
                  <a:srgbClr val="575757"/>
                </a:solidFill>
              </a:rPr>
              <a:t>davrandığınız hakkında düşünün. </a:t>
            </a:r>
          </a:p>
          <a:p>
            <a:r>
              <a:rPr lang="tr-TR" dirty="0">
                <a:solidFill>
                  <a:srgbClr val="575757"/>
                </a:solidFill>
              </a:rPr>
              <a:t>Alkolün problem çözmede iyi bir yol </a:t>
            </a:r>
          </a:p>
          <a:p>
            <a:r>
              <a:rPr lang="tr-TR" dirty="0">
                <a:solidFill>
                  <a:srgbClr val="575757"/>
                </a:solidFill>
              </a:rPr>
              <a:t>olabileceğini ima eden konuşmalardan </a:t>
            </a:r>
          </a:p>
          <a:p>
            <a:r>
              <a:rPr lang="tr-TR" dirty="0">
                <a:solidFill>
                  <a:srgbClr val="575757"/>
                </a:solidFill>
              </a:rPr>
              <a:t>kaçının.</a:t>
            </a:r>
          </a:p>
        </p:txBody>
      </p:sp>
    </p:spTree>
    <p:extLst>
      <p:ext uri="{BB962C8B-B14F-4D97-AF65-F5344CB8AC3E}">
        <p14:creationId xmlns:p14="http://schemas.microsoft.com/office/powerpoint/2010/main" val="153243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33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6000" t="-12000"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79179"/>
            <a:ext cx="656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Çocuğunuza arkadaş seçmeyi ve </a:t>
            </a:r>
          </a:p>
          <a:p>
            <a:r>
              <a:rPr lang="tr-TR" b="1" dirty="0">
                <a:solidFill>
                  <a:srgbClr val="575757"/>
                </a:solidFill>
              </a:rPr>
              <a:t>olumlu ilişkiler kurmayı öğretin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Alkol kullanımına başlamada arkadaş faktörünün </a:t>
            </a:r>
          </a:p>
          <a:p>
            <a:r>
              <a:rPr lang="tr-TR" dirty="0">
                <a:solidFill>
                  <a:srgbClr val="575757"/>
                </a:solidFill>
              </a:rPr>
              <a:t>ne kadar önemli olduğunu unutmayın.</a:t>
            </a:r>
          </a:p>
        </p:txBody>
      </p:sp>
    </p:spTree>
    <p:extLst>
      <p:ext uri="{BB962C8B-B14F-4D97-AF65-F5344CB8AC3E}">
        <p14:creationId xmlns:p14="http://schemas.microsoft.com/office/powerpoint/2010/main" val="9721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79179"/>
            <a:ext cx="6569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Alkol kullanımıyla ilgili </a:t>
            </a:r>
          </a:p>
          <a:p>
            <a:r>
              <a:rPr lang="tr-TR" b="1" dirty="0">
                <a:solidFill>
                  <a:srgbClr val="575757"/>
                </a:solidFill>
              </a:rPr>
              <a:t>aile kurallarını netleştirin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Örneğin sürücüsü alkollü olan araçlara </a:t>
            </a:r>
          </a:p>
          <a:p>
            <a:r>
              <a:rPr lang="tr-TR" dirty="0">
                <a:solidFill>
                  <a:srgbClr val="575757"/>
                </a:solidFill>
              </a:rPr>
              <a:t>kesinlikle binmeme kuralını koyun. </a:t>
            </a:r>
          </a:p>
        </p:txBody>
      </p:sp>
    </p:spTree>
    <p:extLst>
      <p:ext uri="{BB962C8B-B14F-4D97-AF65-F5344CB8AC3E}">
        <p14:creationId xmlns:p14="http://schemas.microsoft.com/office/powerpoint/2010/main" val="205282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79179"/>
            <a:ext cx="6569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Çocuğunuzun stresle baş etmede daha sağlıklı </a:t>
            </a:r>
          </a:p>
          <a:p>
            <a:r>
              <a:rPr lang="tr-TR" b="1" dirty="0">
                <a:solidFill>
                  <a:srgbClr val="575757"/>
                </a:solidFill>
              </a:rPr>
              <a:t>yollar olduğunu görmesini sağlayın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Spor yapmak, müzik dinlemek, bir yakınıyla </a:t>
            </a:r>
          </a:p>
          <a:p>
            <a:r>
              <a:rPr lang="tr-TR" dirty="0">
                <a:solidFill>
                  <a:srgbClr val="575757"/>
                </a:solidFill>
              </a:rPr>
              <a:t>konuşmak gibi alternatiflerin işe yaradığını</a:t>
            </a:r>
          </a:p>
          <a:p>
            <a:r>
              <a:rPr lang="tr-TR" dirty="0">
                <a:solidFill>
                  <a:srgbClr val="575757"/>
                </a:solidFill>
              </a:rPr>
              <a:t>yaşayarak görmesini sağlayın.</a:t>
            </a:r>
          </a:p>
        </p:txBody>
      </p:sp>
    </p:spTree>
    <p:extLst>
      <p:ext uri="{BB962C8B-B14F-4D97-AF65-F5344CB8AC3E}">
        <p14:creationId xmlns:p14="http://schemas.microsoft.com/office/powerpoint/2010/main" val="18461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Dikdörtgen 23"/>
          <p:cNvSpPr/>
          <p:nvPr/>
        </p:nvSpPr>
        <p:spPr>
          <a:xfrm flipH="1">
            <a:off x="9888571" y="-3175"/>
            <a:ext cx="2303429" cy="6874776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1484138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1484138 w 5919019"/>
              <a:gd name="connsiteY4" fmla="*/ 0 h 6858000"/>
              <a:gd name="connsiteX0" fmla="*/ 172811 w 4607692"/>
              <a:gd name="connsiteY0" fmla="*/ 0 h 6866388"/>
              <a:gd name="connsiteX1" fmla="*/ 2513421 w 4607692"/>
              <a:gd name="connsiteY1" fmla="*/ 0 h 6866388"/>
              <a:gd name="connsiteX2" fmla="*/ 4607692 w 4607692"/>
              <a:gd name="connsiteY2" fmla="*/ 6858000 h 6866388"/>
              <a:gd name="connsiteX3" fmla="*/ 0 w 4607692"/>
              <a:gd name="connsiteY3" fmla="*/ 6866388 h 6866388"/>
              <a:gd name="connsiteX4" fmla="*/ 172811 w 4607692"/>
              <a:gd name="connsiteY4" fmla="*/ 0 h 6866388"/>
              <a:gd name="connsiteX0" fmla="*/ 10166 w 4445047"/>
              <a:gd name="connsiteY0" fmla="*/ 0 h 6874777"/>
              <a:gd name="connsiteX1" fmla="*/ 2350776 w 4445047"/>
              <a:gd name="connsiteY1" fmla="*/ 0 h 6874777"/>
              <a:gd name="connsiteX2" fmla="*/ 4445047 w 4445047"/>
              <a:gd name="connsiteY2" fmla="*/ 6858000 h 6874777"/>
              <a:gd name="connsiteX3" fmla="*/ 0 w 4445047"/>
              <a:gd name="connsiteY3" fmla="*/ 6874777 h 6874777"/>
              <a:gd name="connsiteX4" fmla="*/ 10166 w 4445047"/>
              <a:gd name="connsiteY4" fmla="*/ 0 h 6874777"/>
              <a:gd name="connsiteX0" fmla="*/ 979 w 4435860"/>
              <a:gd name="connsiteY0" fmla="*/ 0 h 6883165"/>
              <a:gd name="connsiteX1" fmla="*/ 2341589 w 4435860"/>
              <a:gd name="connsiteY1" fmla="*/ 0 h 6883165"/>
              <a:gd name="connsiteX2" fmla="*/ 4435860 w 4435860"/>
              <a:gd name="connsiteY2" fmla="*/ 6858000 h 6883165"/>
              <a:gd name="connsiteX3" fmla="*/ 978 w 4435860"/>
              <a:gd name="connsiteY3" fmla="*/ 6883165 h 6883165"/>
              <a:gd name="connsiteX4" fmla="*/ 979 w 4435860"/>
              <a:gd name="connsiteY4" fmla="*/ 0 h 6883165"/>
              <a:gd name="connsiteX0" fmla="*/ 451 w 4435332"/>
              <a:gd name="connsiteY0" fmla="*/ 0 h 6883165"/>
              <a:gd name="connsiteX1" fmla="*/ 2341061 w 4435332"/>
              <a:gd name="connsiteY1" fmla="*/ 0 h 6883165"/>
              <a:gd name="connsiteX2" fmla="*/ 4435332 w 4435332"/>
              <a:gd name="connsiteY2" fmla="*/ 6858000 h 6883165"/>
              <a:gd name="connsiteX3" fmla="*/ 10615 w 4435332"/>
              <a:gd name="connsiteY3" fmla="*/ 6883165 h 6883165"/>
              <a:gd name="connsiteX4" fmla="*/ 451 w 4435332"/>
              <a:gd name="connsiteY4" fmla="*/ 0 h 6883165"/>
              <a:gd name="connsiteX0" fmla="*/ 451 w 4435332"/>
              <a:gd name="connsiteY0" fmla="*/ 0 h 6874776"/>
              <a:gd name="connsiteX1" fmla="*/ 2341061 w 4435332"/>
              <a:gd name="connsiteY1" fmla="*/ 0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4435332"/>
              <a:gd name="connsiteY0" fmla="*/ 0 h 6874776"/>
              <a:gd name="connsiteX1" fmla="*/ 196504 w 4435332"/>
              <a:gd name="connsiteY1" fmla="*/ 9833 h 6874776"/>
              <a:gd name="connsiteX2" fmla="*/ 4435332 w 4435332"/>
              <a:gd name="connsiteY2" fmla="*/ 6858000 h 6874776"/>
              <a:gd name="connsiteX3" fmla="*/ 10615 w 4435332"/>
              <a:gd name="connsiteY3" fmla="*/ 6874776 h 6874776"/>
              <a:gd name="connsiteX4" fmla="*/ 451 w 4435332"/>
              <a:gd name="connsiteY4" fmla="*/ 0 h 6874776"/>
              <a:gd name="connsiteX0" fmla="*/ 451 w 2791172"/>
              <a:gd name="connsiteY0" fmla="*/ 0 h 6874776"/>
              <a:gd name="connsiteX1" fmla="*/ 196504 w 2791172"/>
              <a:gd name="connsiteY1" fmla="*/ 9833 h 6874776"/>
              <a:gd name="connsiteX2" fmla="*/ 2791172 w 2791172"/>
              <a:gd name="connsiteY2" fmla="*/ 6867833 h 6874776"/>
              <a:gd name="connsiteX3" fmla="*/ 10615 w 2791172"/>
              <a:gd name="connsiteY3" fmla="*/ 6874776 h 6874776"/>
              <a:gd name="connsiteX4" fmla="*/ 451 w 2791172"/>
              <a:gd name="connsiteY4" fmla="*/ 0 h 68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1172" h="6874776">
                <a:moveTo>
                  <a:pt x="451" y="0"/>
                </a:moveTo>
                <a:lnTo>
                  <a:pt x="196504" y="9833"/>
                </a:lnTo>
                <a:lnTo>
                  <a:pt x="2791172" y="6867833"/>
                </a:lnTo>
                <a:lnTo>
                  <a:pt x="10615" y="6874776"/>
                </a:lnTo>
                <a:cubicBezTo>
                  <a:pt x="14004" y="4583184"/>
                  <a:pt x="-2938" y="2291592"/>
                  <a:pt x="451" y="0"/>
                </a:cubicBezTo>
                <a:close/>
              </a:path>
            </a:pathLst>
          </a:custGeom>
          <a:solidFill>
            <a:srgbClr val="EE74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E743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61943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Önlemek için neler</a:t>
            </a:r>
          </a:p>
          <a:p>
            <a:r>
              <a:rPr lang="tr-TR" sz="6000" b="1" dirty="0"/>
              <a:t>yapabilirim?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36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7" name="Freeform 5"/>
          <p:cNvSpPr>
            <a:spLocks/>
          </p:cNvSpPr>
          <p:nvPr/>
        </p:nvSpPr>
        <p:spPr bwMode="auto">
          <a:xfrm>
            <a:off x="7026275" y="1722775"/>
            <a:ext cx="5175250" cy="3513138"/>
          </a:xfrm>
          <a:custGeom>
            <a:avLst/>
            <a:gdLst>
              <a:gd name="T0" fmla="*/ 705 w 3260"/>
              <a:gd name="T1" fmla="*/ 0 h 2213"/>
              <a:gd name="T2" fmla="*/ 3260 w 3260"/>
              <a:gd name="T3" fmla="*/ 0 h 2213"/>
              <a:gd name="T4" fmla="*/ 3260 w 3260"/>
              <a:gd name="T5" fmla="*/ 2213 h 2213"/>
              <a:gd name="T6" fmla="*/ 0 w 3260"/>
              <a:gd name="T7" fmla="*/ 2213 h 2213"/>
              <a:gd name="T8" fmla="*/ 705 w 3260"/>
              <a:gd name="T9" fmla="*/ 0 h 2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0" h="2213">
                <a:moveTo>
                  <a:pt x="705" y="0"/>
                </a:moveTo>
                <a:lnTo>
                  <a:pt x="3260" y="0"/>
                </a:lnTo>
                <a:lnTo>
                  <a:pt x="3260" y="2213"/>
                </a:lnTo>
                <a:lnTo>
                  <a:pt x="0" y="2213"/>
                </a:lnTo>
                <a:lnTo>
                  <a:pt x="705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 l="-4000" t="-5000" b="-10000"/>
            </a:stretch>
          </a:blipFill>
          <a:ln>
            <a:solidFill>
              <a:schemeClr val="bg1">
                <a:lumMod val="8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30" name="Metin kutusu 29"/>
          <p:cNvSpPr txBox="1"/>
          <p:nvPr/>
        </p:nvSpPr>
        <p:spPr>
          <a:xfrm>
            <a:off x="356650" y="2879179"/>
            <a:ext cx="65690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Çocuğunuzla konuşmaya ne kadar erken </a:t>
            </a:r>
          </a:p>
          <a:p>
            <a:r>
              <a:rPr lang="tr-TR" b="1" dirty="0">
                <a:solidFill>
                  <a:srgbClr val="575757"/>
                </a:solidFill>
              </a:rPr>
              <a:t>dönemde başlarsanız o denli iyi olacağını bilin</a:t>
            </a:r>
            <a:r>
              <a:rPr lang="tr-TR" b="1" dirty="0" smtClean="0">
                <a:solidFill>
                  <a:srgbClr val="575757"/>
                </a:solidFill>
              </a:rPr>
              <a:t>.</a:t>
            </a:r>
          </a:p>
          <a:p>
            <a:r>
              <a:rPr lang="tr-TR" dirty="0">
                <a:solidFill>
                  <a:srgbClr val="575757"/>
                </a:solidFill>
              </a:rPr>
              <a:t>İçki içme konusunda yapılan kısa ve etkili </a:t>
            </a:r>
          </a:p>
          <a:p>
            <a:r>
              <a:rPr lang="tr-TR" dirty="0">
                <a:solidFill>
                  <a:srgbClr val="575757"/>
                </a:solidFill>
              </a:rPr>
              <a:t>konuşmaların, uzun bir konuşmadan </a:t>
            </a:r>
            <a:r>
              <a:rPr lang="tr-TR" dirty="0" smtClean="0">
                <a:solidFill>
                  <a:srgbClr val="575757"/>
                </a:solidFill>
              </a:rPr>
              <a:t>daha</a:t>
            </a:r>
          </a:p>
          <a:p>
            <a:r>
              <a:rPr lang="tr-TR" dirty="0" smtClean="0">
                <a:solidFill>
                  <a:srgbClr val="575757"/>
                </a:solidFill>
              </a:rPr>
              <a:t>iyi </a:t>
            </a:r>
            <a:r>
              <a:rPr lang="tr-TR" dirty="0">
                <a:solidFill>
                  <a:srgbClr val="575757"/>
                </a:solidFill>
              </a:rPr>
              <a:t>olacağını unutmayın.</a:t>
            </a:r>
          </a:p>
        </p:txBody>
      </p:sp>
    </p:spTree>
    <p:extLst>
      <p:ext uri="{BB962C8B-B14F-4D97-AF65-F5344CB8AC3E}">
        <p14:creationId xmlns:p14="http://schemas.microsoft.com/office/powerpoint/2010/main" val="163790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9" grpId="0" animBg="1"/>
      <p:bldP spid="13" grpId="0" animBg="1"/>
      <p:bldP spid="14" grpId="0"/>
      <p:bldP spid="15" grpId="0" animBg="1"/>
      <p:bldP spid="37" grpId="0" animBg="1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52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Alkol kullanımına </a:t>
            </a:r>
          </a:p>
          <a:p>
            <a:r>
              <a:rPr lang="tr-TR" sz="4000" b="1" dirty="0"/>
              <a:t>dönük yapılan </a:t>
            </a:r>
          </a:p>
          <a:p>
            <a:r>
              <a:rPr lang="tr-TR" sz="4000" b="1" dirty="0"/>
              <a:t>son yasal düzenlemeler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37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711" y="1387125"/>
            <a:ext cx="4095000" cy="4083750"/>
          </a:xfrm>
          <a:prstGeom prst="rect">
            <a:avLst/>
          </a:prstGeom>
        </p:spPr>
      </p:pic>
      <p:grpSp>
        <p:nvGrpSpPr>
          <p:cNvPr id="3" name="Grup 2"/>
          <p:cNvGrpSpPr/>
          <p:nvPr/>
        </p:nvGrpSpPr>
        <p:grpSpPr>
          <a:xfrm>
            <a:off x="554927" y="2327091"/>
            <a:ext cx="5468400" cy="1323439"/>
            <a:chOff x="554927" y="2327091"/>
            <a:chExt cx="5468400" cy="132343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2327091"/>
              <a:ext cx="5277150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8/6/1942 tarihli ve 4250 sayılı İspirto ve İspirtolu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İçkiler İnhisarı Kanunu’nda 11 Haziran 2013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tarihinde yapılan son düzenlemeleri şu şekilde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sıralayabiliriz: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23302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0152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52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Alkol kullanımına </a:t>
            </a:r>
          </a:p>
          <a:p>
            <a:r>
              <a:rPr lang="tr-TR" sz="4000" b="1" dirty="0"/>
              <a:t>dönük yapılan </a:t>
            </a:r>
          </a:p>
          <a:p>
            <a:r>
              <a:rPr lang="tr-TR" sz="4000" b="1" dirty="0"/>
              <a:t>son yasal düzenlemeler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38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711" y="1387125"/>
            <a:ext cx="4095000" cy="4083750"/>
          </a:xfrm>
          <a:prstGeom prst="rect">
            <a:avLst/>
          </a:prstGeom>
        </p:spPr>
      </p:pic>
      <p:grpSp>
        <p:nvGrpSpPr>
          <p:cNvPr id="6" name="Grup 5"/>
          <p:cNvGrpSpPr/>
          <p:nvPr/>
        </p:nvGrpSpPr>
        <p:grpSpPr>
          <a:xfrm>
            <a:off x="554927" y="2327091"/>
            <a:ext cx="5434288" cy="1323439"/>
            <a:chOff x="554927" y="2327091"/>
            <a:chExt cx="5434288" cy="1323439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2327091"/>
              <a:ext cx="5243038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Yapılan tespit sonucunda 0.50 </a:t>
              </a:r>
              <a:r>
                <a:rPr lang="tr-TR" sz="2000" dirty="0" err="1">
                  <a:solidFill>
                    <a:srgbClr val="575757"/>
                  </a:solidFill>
                </a:rPr>
                <a:t>promilin</a:t>
              </a:r>
              <a:r>
                <a:rPr lang="tr-TR" sz="2000" dirty="0">
                  <a:solidFill>
                    <a:srgbClr val="575757"/>
                  </a:solidFill>
                </a:rPr>
                <a:t> üzerinde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alkollü olduğu halde araç kullandığı tespit edilen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sürücülere 700 TL idari para cezası verilecek ve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sürücü belgesine 6 aylığına el konulacak</a:t>
              </a:r>
              <a:r>
                <a:rPr lang="tr-TR" sz="2000" dirty="0" smtClean="0">
                  <a:solidFill>
                    <a:srgbClr val="575757"/>
                  </a:solidFill>
                </a:rPr>
                <a:t>.</a:t>
              </a:r>
              <a:endParaRPr lang="tr-TR" sz="2000" dirty="0">
                <a:solidFill>
                  <a:srgbClr val="575757"/>
                </a:solidFill>
              </a:endParaRP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23302"/>
              <a:ext cx="191250" cy="180000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554927" y="3804418"/>
            <a:ext cx="6287250" cy="923330"/>
            <a:chOff x="554927" y="3804418"/>
            <a:chExt cx="6287250" cy="923330"/>
          </a:xfrm>
        </p:grpSpPr>
        <p:sp>
          <p:nvSpPr>
            <p:cNvPr id="2" name="Dikdörtgen 1"/>
            <p:cNvSpPr/>
            <p:nvPr/>
          </p:nvSpPr>
          <p:spPr>
            <a:xfrm>
              <a:off x="746177" y="3804418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Uyuşturucu veya uyarıcı maddeleri alan sürücüler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ile alkollü sürücülerin karayolunda araç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sürmeleri yasak olacak. 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907823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49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52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Alkol kullanımına </a:t>
            </a:r>
          </a:p>
          <a:p>
            <a:r>
              <a:rPr lang="tr-TR" sz="4000" b="1" dirty="0"/>
              <a:t>dönük yapılan </a:t>
            </a:r>
          </a:p>
          <a:p>
            <a:r>
              <a:rPr lang="tr-TR" sz="4000" b="1" dirty="0"/>
              <a:t>son yasal düzenlemeler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39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0711" y="1382260"/>
            <a:ext cx="4095000" cy="4083750"/>
          </a:xfrm>
          <a:prstGeom prst="rect">
            <a:avLst/>
          </a:prstGeom>
        </p:spPr>
      </p:pic>
      <p:grpSp>
        <p:nvGrpSpPr>
          <p:cNvPr id="7" name="Grup 6"/>
          <p:cNvGrpSpPr/>
          <p:nvPr/>
        </p:nvGrpSpPr>
        <p:grpSpPr>
          <a:xfrm>
            <a:off x="554927" y="2327091"/>
            <a:ext cx="5705708" cy="1631216"/>
            <a:chOff x="554927" y="2327091"/>
            <a:chExt cx="5705708" cy="1631216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2327091"/>
              <a:ext cx="5514458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Alkollü olarak araç kullanma nedeniyle ehliyeti geri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alınan kişiye, son ihlalin gerçekleştiği tarihten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itibaren geriye doğru 5 yıl içinde; ikinci defasında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877 TL idari para cezası verilecek ve sürücü 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belgeleri 2 yıl süreyle geri alınacak. 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2330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54927" y="4019479"/>
            <a:ext cx="6287250" cy="923330"/>
            <a:chOff x="554927" y="4019479"/>
            <a:chExt cx="6287250" cy="923330"/>
          </a:xfrm>
        </p:grpSpPr>
        <p:sp>
          <p:nvSpPr>
            <p:cNvPr id="2" name="Dikdörtgen 1"/>
            <p:cNvSpPr/>
            <p:nvPr/>
          </p:nvSpPr>
          <p:spPr>
            <a:xfrm>
              <a:off x="746177" y="4019479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3 veya 3'ten fazlasında ise 1.407 TL idari para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cezası verilecek ve sürücü belgeleri her 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seferinde beşer yıl geri alınacak.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4137094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1837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7097046" y="123597"/>
            <a:ext cx="5094954" cy="67344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418428"/>
            <a:ext cx="48115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 smtClean="0"/>
              <a:t>Alkol bağımlısı</a:t>
            </a:r>
          </a:p>
          <a:p>
            <a:r>
              <a:rPr lang="tr-TR" sz="6000" b="1" dirty="0" smtClean="0"/>
              <a:t>kime denir?</a:t>
            </a:r>
            <a:endParaRPr lang="tr-TR" sz="6000" b="1" dirty="0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Metin kutusu 15"/>
          <p:cNvSpPr txBox="1"/>
          <p:nvPr/>
        </p:nvSpPr>
        <p:spPr>
          <a:xfrm>
            <a:off x="414274" y="2422204"/>
            <a:ext cx="497373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rgbClr val="575757"/>
                </a:solidFill>
              </a:rPr>
              <a:t>Alkol bağımlılık yapar. Çok miktarda ve sıklıkla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alkol tüketen, bedensel, ruhsal ve toplumsal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sağlığı bozulmasına rağmen alkol almaya </a:t>
            </a:r>
          </a:p>
          <a:p>
            <a:r>
              <a:rPr lang="tr-TR" sz="2000" dirty="0">
                <a:solidFill>
                  <a:srgbClr val="575757"/>
                </a:solidFill>
              </a:rPr>
              <a:t>devam eden, tedavi edilmesi gereken kişiye </a:t>
            </a:r>
          </a:p>
          <a:p>
            <a:r>
              <a:rPr lang="tr-TR" sz="2000" dirty="0" smtClean="0">
                <a:solidFill>
                  <a:srgbClr val="575757"/>
                </a:solidFill>
              </a:rPr>
              <a:t>alkol bağımlısı </a:t>
            </a:r>
            <a:r>
              <a:rPr lang="tr-TR" sz="2000" dirty="0">
                <a:solidFill>
                  <a:srgbClr val="575757"/>
                </a:solidFill>
              </a:rPr>
              <a:t>denir. </a:t>
            </a:r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04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3" name="Dikdörtgen 2"/>
          <p:cNvSpPr/>
          <p:nvPr/>
        </p:nvSpPr>
        <p:spPr>
          <a:xfrm>
            <a:off x="414274" y="41980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>
                <a:solidFill>
                  <a:srgbClr val="575757"/>
                </a:solidFill>
              </a:rPr>
              <a:t>13 yaşında alkol kullanımına başlayan </a:t>
            </a:r>
          </a:p>
          <a:p>
            <a:r>
              <a:rPr lang="tr-TR" b="1" dirty="0">
                <a:solidFill>
                  <a:srgbClr val="575757"/>
                </a:solidFill>
              </a:rPr>
              <a:t>gençlerde </a:t>
            </a:r>
            <a:r>
              <a:rPr lang="tr-TR" b="1" dirty="0" smtClean="0">
                <a:solidFill>
                  <a:srgbClr val="575757"/>
                </a:solidFill>
              </a:rPr>
              <a:t>alkol bağımlısı </a:t>
            </a:r>
            <a:r>
              <a:rPr lang="tr-TR" b="1" dirty="0">
                <a:solidFill>
                  <a:srgbClr val="575757"/>
                </a:solidFill>
              </a:rPr>
              <a:t>olma riski % 43 oranındadır!</a:t>
            </a:r>
          </a:p>
        </p:txBody>
      </p:sp>
      <p:sp>
        <p:nvSpPr>
          <p:cNvPr id="21" name="object 13"/>
          <p:cNvSpPr/>
          <p:nvPr/>
        </p:nvSpPr>
        <p:spPr>
          <a:xfrm>
            <a:off x="6880838" y="1"/>
            <a:ext cx="2430771" cy="6858000"/>
          </a:xfrm>
          <a:custGeom>
            <a:avLst/>
            <a:gdLst/>
            <a:ahLst/>
            <a:cxnLst/>
            <a:rect l="l" t="t" r="r" b="b"/>
            <a:pathLst>
              <a:path w="2679700" h="7560309">
                <a:moveTo>
                  <a:pt x="2679153" y="0"/>
                </a:moveTo>
                <a:lnTo>
                  <a:pt x="2399601" y="0"/>
                </a:lnTo>
                <a:lnTo>
                  <a:pt x="0" y="7560056"/>
                </a:lnTo>
                <a:lnTo>
                  <a:pt x="279552" y="7560056"/>
                </a:lnTo>
                <a:lnTo>
                  <a:pt x="2679153" y="0"/>
                </a:lnTo>
                <a:close/>
              </a:path>
            </a:pathLst>
          </a:custGeom>
          <a:solidFill>
            <a:srgbClr val="EB752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76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3" grpId="0" animBg="1"/>
      <p:bldP spid="14" grpId="0"/>
      <p:bldP spid="15" grpId="0" animBg="1"/>
      <p:bldP spid="16" grpId="0"/>
      <p:bldP spid="3" grpId="0"/>
      <p:bldP spid="2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15275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b="1" dirty="0"/>
              <a:t>Alkol kullanımına </a:t>
            </a:r>
          </a:p>
          <a:p>
            <a:r>
              <a:rPr lang="tr-TR" sz="4000" b="1" dirty="0"/>
              <a:t>dönük yapılan </a:t>
            </a:r>
          </a:p>
          <a:p>
            <a:r>
              <a:rPr lang="tr-TR" sz="4000" b="1" dirty="0"/>
              <a:t>son yasal düzenlemeler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EB752D"/>
                    </a:solidFill>
                  </a:rPr>
                  <a:t>40</a:t>
                </a:r>
                <a:endParaRPr lang="tr-TR" sz="2400" b="1" dirty="0">
                  <a:solidFill>
                    <a:srgbClr val="EB752D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grpSp>
        <p:nvGrpSpPr>
          <p:cNvPr id="103" name="Grup 102"/>
          <p:cNvGrpSpPr/>
          <p:nvPr/>
        </p:nvGrpSpPr>
        <p:grpSpPr>
          <a:xfrm>
            <a:off x="7411961" y="1387125"/>
            <a:ext cx="4083750" cy="4083750"/>
            <a:chOff x="7121712" y="1593024"/>
            <a:chExt cx="4083750" cy="4083750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21712" y="1593024"/>
              <a:ext cx="4083750" cy="4083750"/>
            </a:xfrm>
            <a:prstGeom prst="rect">
              <a:avLst/>
            </a:prstGeom>
          </p:spPr>
        </p:pic>
        <p:sp>
          <p:nvSpPr>
            <p:cNvPr id="40" name="Oval 14"/>
            <p:cNvSpPr>
              <a:spLocks noChangeArrowheads="1"/>
            </p:cNvSpPr>
            <p:nvPr/>
          </p:nvSpPr>
          <p:spPr bwMode="auto">
            <a:xfrm>
              <a:off x="7272554" y="1708943"/>
              <a:ext cx="3849688" cy="3851275"/>
            </a:xfrm>
            <a:prstGeom prst="ellipse">
              <a:avLst/>
            </a:prstGeom>
            <a:noFill/>
            <a:ln w="239713" cap="flat">
              <a:solidFill>
                <a:srgbClr val="11A74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554927" y="2327091"/>
            <a:ext cx="5886848" cy="1015663"/>
            <a:chOff x="554927" y="2327091"/>
            <a:chExt cx="5886848" cy="1015663"/>
          </a:xfrm>
        </p:grpSpPr>
        <p:sp>
          <p:nvSpPr>
            <p:cNvPr id="16" name="Metin kutusu 15"/>
            <p:cNvSpPr txBox="1"/>
            <p:nvPr/>
          </p:nvSpPr>
          <p:spPr>
            <a:xfrm>
              <a:off x="746177" y="2327091"/>
              <a:ext cx="56955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575757"/>
                  </a:solidFill>
                </a:rPr>
                <a:t>Yapılan tespit sonucunda, 1.00 </a:t>
              </a:r>
              <a:r>
                <a:rPr lang="tr-TR" sz="2000" dirty="0" err="1">
                  <a:solidFill>
                    <a:srgbClr val="575757"/>
                  </a:solidFill>
                </a:rPr>
                <a:t>promilin</a:t>
              </a:r>
              <a:r>
                <a:rPr lang="tr-TR" sz="2000" dirty="0">
                  <a:solidFill>
                    <a:srgbClr val="575757"/>
                  </a:solidFill>
                </a:rPr>
                <a:t> </a:t>
              </a:r>
              <a:r>
                <a:rPr lang="tr-TR" sz="2000" dirty="0" smtClean="0">
                  <a:solidFill>
                    <a:srgbClr val="575757"/>
                  </a:solidFill>
                </a:rPr>
                <a:t>üzerinde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Alkollü olduğu </a:t>
              </a:r>
              <a:r>
                <a:rPr lang="tr-TR" sz="2000" dirty="0">
                  <a:solidFill>
                    <a:srgbClr val="575757"/>
                  </a:solidFill>
                </a:rPr>
                <a:t>tespit edilen </a:t>
              </a:r>
              <a:r>
                <a:rPr lang="tr-TR" sz="2000" dirty="0" smtClean="0">
                  <a:solidFill>
                    <a:srgbClr val="575757"/>
                  </a:solidFill>
                </a:rPr>
                <a:t>sürücü </a:t>
              </a:r>
              <a:r>
                <a:rPr lang="tr-TR" sz="2000" dirty="0">
                  <a:solidFill>
                    <a:srgbClr val="575757"/>
                  </a:solidFill>
                </a:rPr>
                <a:t>ayrıca 2 yıla </a:t>
              </a:r>
              <a:r>
                <a:rPr lang="tr-TR" sz="2000" dirty="0" smtClean="0">
                  <a:solidFill>
                    <a:srgbClr val="575757"/>
                  </a:solidFill>
                </a:rPr>
                <a:t>kadar</a:t>
              </a:r>
            </a:p>
            <a:p>
              <a:r>
                <a:rPr lang="tr-TR" sz="2000" dirty="0" smtClean="0">
                  <a:solidFill>
                    <a:srgbClr val="575757"/>
                  </a:solidFill>
                </a:rPr>
                <a:t>hapis </a:t>
              </a:r>
              <a:r>
                <a:rPr lang="tr-TR" sz="2000" dirty="0">
                  <a:solidFill>
                    <a:srgbClr val="575757"/>
                  </a:solidFill>
                </a:rPr>
                <a:t>cezasına </a:t>
              </a:r>
              <a:r>
                <a:rPr lang="tr-TR" sz="2000" dirty="0" smtClean="0">
                  <a:solidFill>
                    <a:srgbClr val="575757"/>
                  </a:solidFill>
                </a:rPr>
                <a:t>çarptırılacak</a:t>
              </a:r>
              <a:r>
                <a:rPr lang="tr-TR" sz="2000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17" name="Resim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423302"/>
              <a:ext cx="191250" cy="180000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554927" y="3555020"/>
            <a:ext cx="6287250" cy="923330"/>
            <a:chOff x="554927" y="3555020"/>
            <a:chExt cx="6287250" cy="923330"/>
          </a:xfrm>
        </p:grpSpPr>
        <p:sp>
          <p:nvSpPr>
            <p:cNvPr id="2" name="Dikdörtgen 1"/>
            <p:cNvSpPr/>
            <p:nvPr/>
          </p:nvSpPr>
          <p:spPr>
            <a:xfrm>
              <a:off x="746177" y="3555020"/>
              <a:ext cx="6096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22.00 – 06.00 arasındaki market, büfe </a:t>
              </a:r>
              <a:r>
                <a:rPr lang="tr-TR" dirty="0" smtClean="0">
                  <a:solidFill>
                    <a:srgbClr val="575757"/>
                  </a:solidFill>
                </a:rPr>
                <a:t>gibi alkol </a:t>
              </a:r>
              <a:r>
                <a:rPr lang="tr-TR" dirty="0">
                  <a:solidFill>
                    <a:srgbClr val="575757"/>
                  </a:solidFill>
                </a:rPr>
                <a:t>satışı yapılan yerlere yönelik yapılacak </a:t>
              </a:r>
              <a:r>
                <a:rPr lang="tr-TR" dirty="0" smtClean="0">
                  <a:solidFill>
                    <a:srgbClr val="575757"/>
                  </a:solidFill>
                </a:rPr>
                <a:t>şikâyetler</a:t>
              </a:r>
              <a:r>
                <a:rPr lang="tr-TR" dirty="0">
                  <a:solidFill>
                    <a:srgbClr val="575757"/>
                  </a:solidFill>
                </a:rPr>
                <a:t>, ilgili mercii olan mahalli mülki </a:t>
              </a:r>
              <a:r>
                <a:rPr lang="tr-TR" dirty="0" smtClean="0">
                  <a:solidFill>
                    <a:srgbClr val="575757"/>
                  </a:solidFill>
                </a:rPr>
                <a:t>amirliğe </a:t>
              </a:r>
              <a:r>
                <a:rPr lang="tr-TR" dirty="0">
                  <a:solidFill>
                    <a:srgbClr val="575757"/>
                  </a:solidFill>
                </a:rPr>
                <a:t>(Kaymakamlık) şikâyet </a:t>
              </a:r>
              <a:r>
                <a:rPr lang="tr-TR" dirty="0" smtClean="0">
                  <a:solidFill>
                    <a:srgbClr val="575757"/>
                  </a:solidFill>
                </a:rPr>
                <a:t>edilebilecek</a:t>
              </a:r>
              <a:r>
                <a:rPr lang="tr-TR" dirty="0">
                  <a:solidFill>
                    <a:srgbClr val="575757"/>
                  </a:solidFill>
                </a:rPr>
                <a:t>. 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3652216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297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6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 flipH="1">
            <a:off x="0" y="0"/>
            <a:ext cx="12191999" cy="6877357"/>
          </a:xfrm>
          <a:prstGeom prst="rect">
            <a:avLst/>
          </a:prstGeom>
          <a:blipFill dpi="0" rotWithShape="1">
            <a:blip r:embed="rId3"/>
            <a:srcRect/>
            <a:stretch>
              <a:fillRect t="-37000" r="-24000" b="-1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23"/>
          <p:cNvSpPr/>
          <p:nvPr/>
        </p:nvSpPr>
        <p:spPr>
          <a:xfrm flipH="1" flipV="1">
            <a:off x="4120330" y="-3175"/>
            <a:ext cx="807166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0 w 7890694"/>
              <a:gd name="connsiteY0" fmla="*/ 0 h 6858000"/>
              <a:gd name="connsiteX1" fmla="*/ 3824748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7890694"/>
              <a:gd name="connsiteY0" fmla="*/ 0 h 6858000"/>
              <a:gd name="connsiteX1" fmla="*/ 5777373 w 7890694"/>
              <a:gd name="connsiteY1" fmla="*/ 0 h 6858000"/>
              <a:gd name="connsiteX2" fmla="*/ 7890694 w 7890694"/>
              <a:gd name="connsiteY2" fmla="*/ 6858000 h 6858000"/>
              <a:gd name="connsiteX3" fmla="*/ 0 w 7890694"/>
              <a:gd name="connsiteY3" fmla="*/ 6858000 h 6858000"/>
              <a:gd name="connsiteX4" fmla="*/ 0 w 7890694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777373 w 8071669"/>
              <a:gd name="connsiteY1" fmla="*/ 0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48475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58348 w 8071669"/>
              <a:gd name="connsiteY1" fmla="*/ 9525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  <a:gd name="connsiteX0" fmla="*/ 0 w 8071669"/>
              <a:gd name="connsiteY0" fmla="*/ 0 h 6858000"/>
              <a:gd name="connsiteX1" fmla="*/ 5977398 w 8071669"/>
              <a:gd name="connsiteY1" fmla="*/ 0 h 6858000"/>
              <a:gd name="connsiteX2" fmla="*/ 8071669 w 8071669"/>
              <a:gd name="connsiteY2" fmla="*/ 6858000 h 6858000"/>
              <a:gd name="connsiteX3" fmla="*/ 0 w 8071669"/>
              <a:gd name="connsiteY3" fmla="*/ 6858000 h 6858000"/>
              <a:gd name="connsiteX4" fmla="*/ 0 w 807166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71669" h="6858000">
                <a:moveTo>
                  <a:pt x="0" y="0"/>
                </a:moveTo>
                <a:lnTo>
                  <a:pt x="5977398" y="0"/>
                </a:lnTo>
                <a:lnTo>
                  <a:pt x="80716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6A9E1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23"/>
          <p:cNvSpPr/>
          <p:nvPr/>
        </p:nvSpPr>
        <p:spPr>
          <a:xfrm>
            <a:off x="0" y="0"/>
            <a:ext cx="5919019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6392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24"/>
          <p:cNvSpPr/>
          <p:nvPr/>
        </p:nvSpPr>
        <p:spPr>
          <a:xfrm>
            <a:off x="3812004" y="-9525"/>
            <a:ext cx="2422729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0" y="0"/>
            <a:ext cx="6097588" cy="6854825"/>
          </a:xfrm>
          <a:custGeom>
            <a:avLst/>
            <a:gdLst>
              <a:gd name="T0" fmla="*/ 2113 w 3841"/>
              <a:gd name="T1" fmla="*/ 0 h 4318"/>
              <a:gd name="T2" fmla="*/ 0 w 3841"/>
              <a:gd name="T3" fmla="*/ 0 h 4318"/>
              <a:gd name="T4" fmla="*/ 0 w 3841"/>
              <a:gd name="T5" fmla="*/ 4318 h 4318"/>
              <a:gd name="T6" fmla="*/ 3841 w 3841"/>
              <a:gd name="T7" fmla="*/ 4318 h 4318"/>
              <a:gd name="T8" fmla="*/ 3834 w 3841"/>
              <a:gd name="T9" fmla="*/ 4318 h 4318"/>
              <a:gd name="T10" fmla="*/ 2113 w 3841"/>
              <a:gd name="T11" fmla="*/ 0 h 43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41" h="4318">
                <a:moveTo>
                  <a:pt x="2113" y="0"/>
                </a:moveTo>
                <a:lnTo>
                  <a:pt x="0" y="0"/>
                </a:lnTo>
                <a:lnTo>
                  <a:pt x="0" y="4318"/>
                </a:lnTo>
                <a:lnTo>
                  <a:pt x="3841" y="4318"/>
                </a:lnTo>
                <a:lnTo>
                  <a:pt x="3834" y="4318"/>
                </a:lnTo>
                <a:lnTo>
                  <a:pt x="211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9" name="Dikdörtgen 23"/>
          <p:cNvSpPr/>
          <p:nvPr/>
        </p:nvSpPr>
        <p:spPr>
          <a:xfrm flipH="1" flipV="1">
            <a:off x="6340763" y="4829175"/>
            <a:ext cx="5868014" cy="135255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  <a:gd name="connsiteX0" fmla="*/ 9525 w 5919019"/>
              <a:gd name="connsiteY0" fmla="*/ 485775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9525 w 5919019"/>
              <a:gd name="connsiteY4" fmla="*/ 4857750 h 6858000"/>
              <a:gd name="connsiteX0" fmla="*/ 9525 w 5919019"/>
              <a:gd name="connsiteY0" fmla="*/ 0 h 2000250"/>
              <a:gd name="connsiteX1" fmla="*/ 5329698 w 5919019"/>
              <a:gd name="connsiteY1" fmla="*/ 19050 h 2000250"/>
              <a:gd name="connsiteX2" fmla="*/ 5919019 w 5919019"/>
              <a:gd name="connsiteY2" fmla="*/ 2000250 h 2000250"/>
              <a:gd name="connsiteX3" fmla="*/ 0 w 5919019"/>
              <a:gd name="connsiteY3" fmla="*/ 2000250 h 2000250"/>
              <a:gd name="connsiteX4" fmla="*/ 9525 w 5919019"/>
              <a:gd name="connsiteY4" fmla="*/ 0 h 2000250"/>
              <a:gd name="connsiteX0" fmla="*/ 9525 w 5718994"/>
              <a:gd name="connsiteY0" fmla="*/ 0 h 2000250"/>
              <a:gd name="connsiteX1" fmla="*/ 5329698 w 5718994"/>
              <a:gd name="connsiteY1" fmla="*/ 19050 h 2000250"/>
              <a:gd name="connsiteX2" fmla="*/ 5718994 w 5718994"/>
              <a:gd name="connsiteY2" fmla="*/ 1352550 h 2000250"/>
              <a:gd name="connsiteX3" fmla="*/ 0 w 5718994"/>
              <a:gd name="connsiteY3" fmla="*/ 2000250 h 2000250"/>
              <a:gd name="connsiteX4" fmla="*/ 9525 w 5718994"/>
              <a:gd name="connsiteY4" fmla="*/ 0 h 20002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049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2397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9698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20173 w 5718994"/>
              <a:gd name="connsiteY1" fmla="*/ 1905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  <a:gd name="connsiteX0" fmla="*/ 9525 w 5718994"/>
              <a:gd name="connsiteY0" fmla="*/ 0 h 1352550"/>
              <a:gd name="connsiteX1" fmla="*/ 5310648 w 5718994"/>
              <a:gd name="connsiteY1" fmla="*/ 0 h 1352550"/>
              <a:gd name="connsiteX2" fmla="*/ 5718994 w 5718994"/>
              <a:gd name="connsiteY2" fmla="*/ 1352550 h 1352550"/>
              <a:gd name="connsiteX3" fmla="*/ 0 w 5718994"/>
              <a:gd name="connsiteY3" fmla="*/ 1343025 h 1352550"/>
              <a:gd name="connsiteX4" fmla="*/ 9525 w 5718994"/>
              <a:gd name="connsiteY4" fmla="*/ 0 h 135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8994" h="1352550">
                <a:moveTo>
                  <a:pt x="9525" y="0"/>
                </a:moveTo>
                <a:lnTo>
                  <a:pt x="5310648" y="0"/>
                </a:lnTo>
                <a:lnTo>
                  <a:pt x="5718994" y="1352550"/>
                </a:lnTo>
                <a:lnTo>
                  <a:pt x="0" y="1343025"/>
                </a:lnTo>
                <a:lnTo>
                  <a:pt x="952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Resim 10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9789" y="4987950"/>
            <a:ext cx="4500000" cy="10350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766996" y="4026339"/>
            <a:ext cx="31205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b="1" dirty="0" smtClean="0">
                <a:solidFill>
                  <a:schemeClr val="bg1"/>
                </a:solidFill>
              </a:rPr>
              <a:t>teşekkür ederiz</a:t>
            </a:r>
            <a:endParaRPr lang="tr-TR" sz="3600" dirty="0"/>
          </a:p>
        </p:txBody>
      </p:sp>
      <p:pic>
        <p:nvPicPr>
          <p:cNvPr id="14" name="Resim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7914" y="920137"/>
            <a:ext cx="843750" cy="1957500"/>
          </a:xfrm>
          <a:prstGeom prst="rect">
            <a:avLst/>
          </a:prstGeom>
        </p:spPr>
      </p:pic>
      <p:grpSp>
        <p:nvGrpSpPr>
          <p:cNvPr id="17" name="Grup 16"/>
          <p:cNvGrpSpPr/>
          <p:nvPr/>
        </p:nvGrpSpPr>
        <p:grpSpPr>
          <a:xfrm>
            <a:off x="9268260" y="931088"/>
            <a:ext cx="2245743" cy="1993990"/>
            <a:chOff x="9399209" y="1129350"/>
            <a:chExt cx="2245743" cy="1993990"/>
          </a:xfrm>
        </p:grpSpPr>
        <p:sp>
          <p:nvSpPr>
            <p:cNvPr id="20" name="Metin kutusu 19"/>
            <p:cNvSpPr txBox="1"/>
            <p:nvPr/>
          </p:nvSpPr>
          <p:spPr>
            <a:xfrm>
              <a:off x="9441382" y="1129350"/>
              <a:ext cx="200516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7200" b="1" dirty="0" smtClean="0">
                  <a:solidFill>
                    <a:schemeClr val="bg1"/>
                  </a:solidFill>
                </a:rPr>
                <a:t>alkol</a:t>
              </a:r>
              <a:endParaRPr lang="tr-TR" sz="72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Metin kutusu 22"/>
            <p:cNvSpPr txBox="1"/>
            <p:nvPr/>
          </p:nvSpPr>
          <p:spPr>
            <a:xfrm>
              <a:off x="9399209" y="2046122"/>
              <a:ext cx="224574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r-TR" sz="3200" b="1" dirty="0" smtClean="0">
                  <a:solidFill>
                    <a:schemeClr val="bg1"/>
                  </a:solidFill>
                </a:rPr>
                <a:t>kötülüklerin</a:t>
              </a:r>
            </a:p>
            <a:p>
              <a:pPr algn="r"/>
              <a:r>
                <a:rPr lang="tr-TR" sz="3200" b="1" dirty="0" smtClean="0">
                  <a:solidFill>
                    <a:schemeClr val="bg1"/>
                  </a:solidFill>
                </a:rPr>
                <a:t>kapısı</a:t>
              </a:r>
              <a:endParaRPr lang="tr-TR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Resi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044" y="5505450"/>
            <a:ext cx="2733750" cy="102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29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ikdörtgen 23"/>
          <p:cNvSpPr/>
          <p:nvPr/>
        </p:nvSpPr>
        <p:spPr>
          <a:xfrm flipH="1">
            <a:off x="7307296" y="-3175"/>
            <a:ext cx="4884703" cy="6858000"/>
          </a:xfrm>
          <a:custGeom>
            <a:avLst/>
            <a:gdLst>
              <a:gd name="connsiteX0" fmla="*/ 0 w 3824748"/>
              <a:gd name="connsiteY0" fmla="*/ 0 h 6858000"/>
              <a:gd name="connsiteX1" fmla="*/ 3824748 w 3824748"/>
              <a:gd name="connsiteY1" fmla="*/ 0 h 6858000"/>
              <a:gd name="connsiteX2" fmla="*/ 3824748 w 3824748"/>
              <a:gd name="connsiteY2" fmla="*/ 6858000 h 6858000"/>
              <a:gd name="connsiteX3" fmla="*/ 0 w 3824748"/>
              <a:gd name="connsiteY3" fmla="*/ 6858000 h 6858000"/>
              <a:gd name="connsiteX4" fmla="*/ 0 w 3824748"/>
              <a:gd name="connsiteY4" fmla="*/ 0 h 6858000"/>
              <a:gd name="connsiteX0" fmla="*/ 0 w 5919019"/>
              <a:gd name="connsiteY0" fmla="*/ 0 h 6858000"/>
              <a:gd name="connsiteX1" fmla="*/ 3824748 w 5919019"/>
              <a:gd name="connsiteY1" fmla="*/ 0 h 6858000"/>
              <a:gd name="connsiteX2" fmla="*/ 5919019 w 5919019"/>
              <a:gd name="connsiteY2" fmla="*/ 6858000 h 6858000"/>
              <a:gd name="connsiteX3" fmla="*/ 0 w 5919019"/>
              <a:gd name="connsiteY3" fmla="*/ 6858000 h 6858000"/>
              <a:gd name="connsiteX4" fmla="*/ 0 w 591901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9019" h="6858000">
                <a:moveTo>
                  <a:pt x="0" y="0"/>
                </a:moveTo>
                <a:lnTo>
                  <a:pt x="3824748" y="0"/>
                </a:lnTo>
                <a:lnTo>
                  <a:pt x="591901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>
              <a:alphaModFix amt="92000"/>
            </a:blip>
            <a:srcRect/>
            <a:stretch>
              <a:fillRect l="-67000" t="-15000" r="-51000" b="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4" name="Metin kutusu 13"/>
          <p:cNvSpPr txBox="1"/>
          <p:nvPr/>
        </p:nvSpPr>
        <p:spPr>
          <a:xfrm>
            <a:off x="356650" y="388099"/>
            <a:ext cx="52491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Alkol bağımlılığı</a:t>
            </a:r>
          </a:p>
          <a:p>
            <a:r>
              <a:rPr lang="tr-TR" sz="6000" b="1" dirty="0"/>
              <a:t>nasıl oluşur?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/>
                    </a:solidFill>
                  </a:rPr>
                  <a:t>05</a:t>
                </a:r>
                <a:endParaRPr lang="tr-TR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8" name="Dikdörtgen 24"/>
          <p:cNvSpPr/>
          <p:nvPr/>
        </p:nvSpPr>
        <p:spPr>
          <a:xfrm flipH="1">
            <a:off x="7046751" y="-9525"/>
            <a:ext cx="1999371" cy="6877357"/>
          </a:xfrm>
          <a:custGeom>
            <a:avLst/>
            <a:gdLst>
              <a:gd name="connsiteX0" fmla="*/ 0 w 442451"/>
              <a:gd name="connsiteY0" fmla="*/ 0 h 6854825"/>
              <a:gd name="connsiteX1" fmla="*/ 442451 w 442451"/>
              <a:gd name="connsiteY1" fmla="*/ 0 h 6854825"/>
              <a:gd name="connsiteX2" fmla="*/ 442451 w 442451"/>
              <a:gd name="connsiteY2" fmla="*/ 6854825 h 6854825"/>
              <a:gd name="connsiteX3" fmla="*/ 0 w 442451"/>
              <a:gd name="connsiteY3" fmla="*/ 6854825 h 6854825"/>
              <a:gd name="connsiteX4" fmla="*/ 0 w 442451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0 w 2546554"/>
              <a:gd name="connsiteY3" fmla="*/ 6854825 h 6854825"/>
              <a:gd name="connsiteX4" fmla="*/ 0 w 2546554"/>
              <a:gd name="connsiteY4" fmla="*/ 0 h 6854825"/>
              <a:gd name="connsiteX0" fmla="*/ 0 w 2546554"/>
              <a:gd name="connsiteY0" fmla="*/ 0 h 6854825"/>
              <a:gd name="connsiteX1" fmla="*/ 442451 w 2546554"/>
              <a:gd name="connsiteY1" fmla="*/ 0 h 6854825"/>
              <a:gd name="connsiteX2" fmla="*/ 2546554 w 2546554"/>
              <a:gd name="connsiteY2" fmla="*/ 6854825 h 6854825"/>
              <a:gd name="connsiteX3" fmla="*/ 2025445 w 2546554"/>
              <a:gd name="connsiteY3" fmla="*/ 6844993 h 6854825"/>
              <a:gd name="connsiteX4" fmla="*/ 0 w 2546554"/>
              <a:gd name="connsiteY4" fmla="*/ 0 h 6854825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64657"/>
              <a:gd name="connsiteX1" fmla="*/ 442451 w 2546554"/>
              <a:gd name="connsiteY1" fmla="*/ 0 h 6864657"/>
              <a:gd name="connsiteX2" fmla="*/ 2546554 w 2546554"/>
              <a:gd name="connsiteY2" fmla="*/ 6854825 h 6864657"/>
              <a:gd name="connsiteX3" fmla="*/ 2045109 w 2546554"/>
              <a:gd name="connsiteY3" fmla="*/ 6864657 h 6864657"/>
              <a:gd name="connsiteX4" fmla="*/ 0 w 2546554"/>
              <a:gd name="connsiteY4" fmla="*/ 0 h 686465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48284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58307"/>
              <a:gd name="connsiteX1" fmla="*/ 442451 w 2546554"/>
              <a:gd name="connsiteY1" fmla="*/ 0 h 6858307"/>
              <a:gd name="connsiteX2" fmla="*/ 2546554 w 2546554"/>
              <a:gd name="connsiteY2" fmla="*/ 6854825 h 6858307"/>
              <a:gd name="connsiteX3" fmla="*/ 2076859 w 2546554"/>
              <a:gd name="connsiteY3" fmla="*/ 6858307 h 6858307"/>
              <a:gd name="connsiteX4" fmla="*/ 0 w 2546554"/>
              <a:gd name="connsiteY4" fmla="*/ 0 h 6858307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54825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105434 w 2546554"/>
              <a:gd name="connsiteY3" fmla="*/ 6867832 h 6867832"/>
              <a:gd name="connsiteX4" fmla="*/ 0 w 2546554"/>
              <a:gd name="connsiteY4" fmla="*/ 0 h 6867832"/>
              <a:gd name="connsiteX0" fmla="*/ 0 w 2546554"/>
              <a:gd name="connsiteY0" fmla="*/ 0 h 6867832"/>
              <a:gd name="connsiteX1" fmla="*/ 442451 w 2546554"/>
              <a:gd name="connsiteY1" fmla="*/ 0 h 6867832"/>
              <a:gd name="connsiteX2" fmla="*/ 2546554 w 2546554"/>
              <a:gd name="connsiteY2" fmla="*/ 6864350 h 6867832"/>
              <a:gd name="connsiteX3" fmla="*/ 2086384 w 2546554"/>
              <a:gd name="connsiteY3" fmla="*/ 6867832 h 6867832"/>
              <a:gd name="connsiteX4" fmla="*/ 0 w 2546554"/>
              <a:gd name="connsiteY4" fmla="*/ 0 h 6867832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1962559 w 2422729"/>
              <a:gd name="connsiteY3" fmla="*/ 6877357 h 6877357"/>
              <a:gd name="connsiteX4" fmla="*/ 0 w 2422729"/>
              <a:gd name="connsiteY4" fmla="*/ 0 h 6877357"/>
              <a:gd name="connsiteX0" fmla="*/ 0 w 2422729"/>
              <a:gd name="connsiteY0" fmla="*/ 0 h 6896407"/>
              <a:gd name="connsiteX1" fmla="*/ 318626 w 2422729"/>
              <a:gd name="connsiteY1" fmla="*/ 9525 h 6896407"/>
              <a:gd name="connsiteX2" fmla="*/ 2422729 w 2422729"/>
              <a:gd name="connsiteY2" fmla="*/ 6873875 h 6896407"/>
              <a:gd name="connsiteX3" fmla="*/ 2086384 w 2422729"/>
              <a:gd name="connsiteY3" fmla="*/ 6896407 h 6896407"/>
              <a:gd name="connsiteX4" fmla="*/ 0 w 2422729"/>
              <a:gd name="connsiteY4" fmla="*/ 0 h 6896407"/>
              <a:gd name="connsiteX0" fmla="*/ 0 w 2422729"/>
              <a:gd name="connsiteY0" fmla="*/ 0 h 6877357"/>
              <a:gd name="connsiteX1" fmla="*/ 318626 w 2422729"/>
              <a:gd name="connsiteY1" fmla="*/ 9525 h 6877357"/>
              <a:gd name="connsiteX2" fmla="*/ 2422729 w 2422729"/>
              <a:gd name="connsiteY2" fmla="*/ 6873875 h 6877357"/>
              <a:gd name="connsiteX3" fmla="*/ 2086384 w 2422729"/>
              <a:gd name="connsiteY3" fmla="*/ 6877357 h 6877357"/>
              <a:gd name="connsiteX4" fmla="*/ 0 w 2422729"/>
              <a:gd name="connsiteY4" fmla="*/ 0 h 6877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2729" h="6877357">
                <a:moveTo>
                  <a:pt x="0" y="0"/>
                </a:moveTo>
                <a:lnTo>
                  <a:pt x="318626" y="9525"/>
                </a:lnTo>
                <a:lnTo>
                  <a:pt x="2422729" y="6873875"/>
                </a:lnTo>
                <a:lnTo>
                  <a:pt x="2086384" y="6877357"/>
                </a:lnTo>
                <a:lnTo>
                  <a:pt x="0" y="0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25" name="Grup 24"/>
          <p:cNvGrpSpPr/>
          <p:nvPr/>
        </p:nvGrpSpPr>
        <p:grpSpPr>
          <a:xfrm>
            <a:off x="554927" y="2513361"/>
            <a:ext cx="5588497" cy="400110"/>
            <a:chOff x="554927" y="1881525"/>
            <a:chExt cx="5588497" cy="400110"/>
          </a:xfrm>
        </p:grpSpPr>
        <p:sp>
          <p:nvSpPr>
            <p:cNvPr id="26" name="Metin kutusu 25"/>
            <p:cNvSpPr txBox="1"/>
            <p:nvPr/>
          </p:nvSpPr>
          <p:spPr>
            <a:xfrm>
              <a:off x="746177" y="1881525"/>
              <a:ext cx="53972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İçme isteği: </a:t>
              </a:r>
              <a:r>
                <a:rPr lang="tr-TR" sz="2000" dirty="0">
                  <a:solidFill>
                    <a:srgbClr val="575757"/>
                  </a:solidFill>
                </a:rPr>
                <a:t>İçmeye karşı duyulan güçlü istek, arzu.</a:t>
              </a:r>
            </a:p>
          </p:txBody>
        </p:sp>
        <p:pic>
          <p:nvPicPr>
            <p:cNvPr id="29" name="Resim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0" name="Grup 29"/>
          <p:cNvGrpSpPr/>
          <p:nvPr/>
        </p:nvGrpSpPr>
        <p:grpSpPr>
          <a:xfrm>
            <a:off x="554927" y="2897432"/>
            <a:ext cx="6403656" cy="400110"/>
            <a:chOff x="554927" y="1881525"/>
            <a:chExt cx="6403656" cy="400110"/>
          </a:xfrm>
        </p:grpSpPr>
        <p:sp>
          <p:nvSpPr>
            <p:cNvPr id="31" name="Metin kutusu 30"/>
            <p:cNvSpPr txBox="1"/>
            <p:nvPr/>
          </p:nvSpPr>
          <p:spPr>
            <a:xfrm>
              <a:off x="746177" y="1881525"/>
              <a:ext cx="6212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Kontrol kaybı: </a:t>
              </a:r>
              <a:r>
                <a:rPr lang="tr-TR" sz="2000" dirty="0">
                  <a:solidFill>
                    <a:srgbClr val="575757"/>
                  </a:solidFill>
                </a:rPr>
                <a:t>Kişinin alkol alırken </a:t>
              </a:r>
              <a:r>
                <a:rPr lang="tr-TR" sz="2000" dirty="0" smtClean="0">
                  <a:solidFill>
                    <a:srgbClr val="575757"/>
                  </a:solidFill>
                </a:rPr>
                <a:t>kendini sınırlayamaması</a:t>
              </a:r>
              <a:r>
                <a:rPr lang="tr-TR" sz="2000" dirty="0">
                  <a:solidFill>
                    <a:srgbClr val="575757"/>
                  </a:solidFill>
                </a:rPr>
                <a:t>.</a:t>
              </a:r>
            </a:p>
          </p:txBody>
        </p:sp>
        <p:pic>
          <p:nvPicPr>
            <p:cNvPr id="32" name="Resim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3" name="Grup 32"/>
          <p:cNvGrpSpPr/>
          <p:nvPr/>
        </p:nvGrpSpPr>
        <p:grpSpPr>
          <a:xfrm>
            <a:off x="554927" y="3274907"/>
            <a:ext cx="5782652" cy="1015663"/>
            <a:chOff x="554927" y="1881525"/>
            <a:chExt cx="5782652" cy="1015663"/>
          </a:xfrm>
        </p:grpSpPr>
        <p:sp>
          <p:nvSpPr>
            <p:cNvPr id="34" name="Metin kutusu 33"/>
            <p:cNvSpPr txBox="1"/>
            <p:nvPr/>
          </p:nvSpPr>
          <p:spPr>
            <a:xfrm>
              <a:off x="746177" y="1881525"/>
              <a:ext cx="559140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Fiziksel bağımlılık:</a:t>
              </a:r>
              <a:r>
                <a:rPr lang="tr-TR" sz="2000" dirty="0">
                  <a:solidFill>
                    <a:srgbClr val="575757"/>
                  </a:solidFill>
                </a:rPr>
                <a:t> Uzun süre alkol kullanıp bırakmak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isteyen kişilerde görülen mide bulantısı, terleme,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titreme ve </a:t>
              </a:r>
              <a:r>
                <a:rPr lang="tr-TR" sz="2000" dirty="0" err="1">
                  <a:solidFill>
                    <a:srgbClr val="575757"/>
                  </a:solidFill>
                </a:rPr>
                <a:t>anksiyete</a:t>
              </a:r>
              <a:r>
                <a:rPr lang="tr-TR" sz="2000" dirty="0">
                  <a:solidFill>
                    <a:srgbClr val="575757"/>
                  </a:solidFill>
                </a:rPr>
                <a:t> gibi belirtiler. </a:t>
              </a:r>
            </a:p>
          </p:txBody>
        </p:sp>
        <p:pic>
          <p:nvPicPr>
            <p:cNvPr id="35" name="Resim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  <p:grpSp>
        <p:nvGrpSpPr>
          <p:cNvPr id="36" name="Grup 35"/>
          <p:cNvGrpSpPr/>
          <p:nvPr/>
        </p:nvGrpSpPr>
        <p:grpSpPr>
          <a:xfrm>
            <a:off x="554927" y="4199518"/>
            <a:ext cx="7163396" cy="707886"/>
            <a:chOff x="554927" y="1881525"/>
            <a:chExt cx="7163396" cy="707886"/>
          </a:xfrm>
        </p:grpSpPr>
        <p:sp>
          <p:nvSpPr>
            <p:cNvPr id="37" name="Metin kutusu 36"/>
            <p:cNvSpPr txBox="1"/>
            <p:nvPr/>
          </p:nvSpPr>
          <p:spPr>
            <a:xfrm>
              <a:off x="746177" y="1881525"/>
              <a:ext cx="69721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2000" dirty="0">
                  <a:solidFill>
                    <a:srgbClr val="E61F4F"/>
                  </a:solidFill>
                </a:rPr>
                <a:t>Tolerans: </a:t>
              </a:r>
              <a:r>
                <a:rPr lang="tr-TR" sz="2000" dirty="0">
                  <a:solidFill>
                    <a:srgbClr val="575757"/>
                  </a:solidFill>
                </a:rPr>
                <a:t>İlk kullanımdan itibaren giderek daha</a:t>
              </a:r>
            </a:p>
            <a:p>
              <a:r>
                <a:rPr lang="tr-TR" sz="2000" dirty="0">
                  <a:solidFill>
                    <a:srgbClr val="575757"/>
                  </a:solidFill>
                </a:rPr>
                <a:t>fazla alkol içme ihtiyacı duyulması.</a:t>
              </a:r>
            </a:p>
          </p:txBody>
        </p:sp>
        <p:pic>
          <p:nvPicPr>
            <p:cNvPr id="38" name="Resim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927" y="1991580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47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3" grpId="0" animBg="1"/>
      <p:bldP spid="14" grpId="0"/>
      <p:bldP spid="1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729" t="17155" r="1143" b="11302"/>
          <a:stretch/>
        </p:blipFill>
        <p:spPr>
          <a:xfrm>
            <a:off x="-8389" y="-16778"/>
            <a:ext cx="12239538" cy="6878972"/>
          </a:xfrm>
          <a:prstGeom prst="rect">
            <a:avLst/>
          </a:prstGeom>
        </p:spPr>
      </p:pic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rgbClr val="DADADA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FAB529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rgbClr val="DADADA"/>
                    </a:solidFill>
                  </a:rPr>
                  <a:t>06</a:t>
                </a:r>
                <a:endParaRPr lang="tr-TR" sz="2400" b="1" dirty="0">
                  <a:solidFill>
                    <a:srgbClr val="DADADA"/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553670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6000" b="1" dirty="0"/>
              <a:t>Felaketin boyutu</a:t>
            </a:r>
          </a:p>
        </p:txBody>
      </p:sp>
      <p:grpSp>
        <p:nvGrpSpPr>
          <p:cNvPr id="32" name="Grup 31"/>
          <p:cNvGrpSpPr/>
          <p:nvPr/>
        </p:nvGrpSpPr>
        <p:grpSpPr>
          <a:xfrm>
            <a:off x="554927" y="1713675"/>
            <a:ext cx="7462918" cy="646331"/>
            <a:chOff x="554927" y="2447025"/>
            <a:chExt cx="7462918" cy="646331"/>
          </a:xfrm>
        </p:grpSpPr>
        <p:sp>
          <p:nvSpPr>
            <p:cNvPr id="33" name="Dikdörtgen 32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Dünyada yaklaşık 2 milyar kişi alkollü içki </a:t>
              </a:r>
              <a:r>
                <a:rPr lang="tr-TR" dirty="0" smtClean="0">
                  <a:solidFill>
                    <a:srgbClr val="575757"/>
                  </a:solidFill>
                </a:rPr>
                <a:t>tüketiyor. Bu </a:t>
              </a:r>
              <a:r>
                <a:rPr lang="tr-TR" dirty="0">
                  <a:solidFill>
                    <a:srgbClr val="575757"/>
                  </a:solidFill>
                </a:rPr>
                <a:t>kişilerin yaklaşık 76 milyonunun alkol </a:t>
              </a:r>
              <a:r>
                <a:rPr lang="tr-TR" dirty="0" smtClean="0">
                  <a:solidFill>
                    <a:srgbClr val="575757"/>
                  </a:solidFill>
                </a:rPr>
                <a:t>bağımlısı olduğu </a:t>
              </a:r>
              <a:r>
                <a:rPr lang="tr-TR" dirty="0">
                  <a:solidFill>
                    <a:srgbClr val="575757"/>
                  </a:solidFill>
                </a:rPr>
                <a:t>tahmin edilmektedir.</a:t>
              </a:r>
            </a:p>
          </p:txBody>
        </p:sp>
        <p:pic>
          <p:nvPicPr>
            <p:cNvPr id="34" name="Resim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6" name="Grup 15"/>
          <p:cNvGrpSpPr/>
          <p:nvPr/>
        </p:nvGrpSpPr>
        <p:grpSpPr>
          <a:xfrm>
            <a:off x="554927" y="2494954"/>
            <a:ext cx="7462918" cy="646331"/>
            <a:chOff x="554927" y="2447025"/>
            <a:chExt cx="7462918" cy="646331"/>
          </a:xfrm>
        </p:grpSpPr>
        <p:sp>
          <p:nvSpPr>
            <p:cNvPr id="17" name="Dikdörtgen 16"/>
            <p:cNvSpPr/>
            <p:nvPr/>
          </p:nvSpPr>
          <p:spPr>
            <a:xfrm>
              <a:off x="746177" y="2447025"/>
              <a:ext cx="7271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Alkol kullanımına bağlı olarak yılda 3 milyon 300 bin kişi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hayatını kaybetmektedir.</a:t>
              </a:r>
            </a:p>
          </p:txBody>
        </p:sp>
        <p:pic>
          <p:nvPicPr>
            <p:cNvPr id="18" name="Resim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19" name="Grup 18"/>
          <p:cNvGrpSpPr/>
          <p:nvPr/>
        </p:nvGrpSpPr>
        <p:grpSpPr>
          <a:xfrm>
            <a:off x="554927" y="3323991"/>
            <a:ext cx="7462918" cy="369332"/>
            <a:chOff x="554927" y="2447025"/>
            <a:chExt cx="7462918" cy="369332"/>
          </a:xfrm>
        </p:grpSpPr>
        <p:sp>
          <p:nvSpPr>
            <p:cNvPr id="20" name="Dikdörtgen 19"/>
            <p:cNvSpPr/>
            <p:nvPr/>
          </p:nvSpPr>
          <p:spPr>
            <a:xfrm>
              <a:off x="746177" y="2447025"/>
              <a:ext cx="727166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Ülkemizde 17 milyon civarında alkol kullanan kişi bulunmaktadır.</a:t>
              </a:r>
            </a:p>
          </p:txBody>
        </p:sp>
        <p:pic>
          <p:nvPicPr>
            <p:cNvPr id="21" name="Resim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  <p:grpSp>
        <p:nvGrpSpPr>
          <p:cNvPr id="22" name="Grup 21"/>
          <p:cNvGrpSpPr/>
          <p:nvPr/>
        </p:nvGrpSpPr>
        <p:grpSpPr>
          <a:xfrm>
            <a:off x="554927" y="3860381"/>
            <a:ext cx="7462918" cy="923330"/>
            <a:chOff x="554927" y="2447025"/>
            <a:chExt cx="7462918" cy="923330"/>
          </a:xfrm>
        </p:grpSpPr>
        <p:sp>
          <p:nvSpPr>
            <p:cNvPr id="23" name="Dikdörtgen 22"/>
            <p:cNvSpPr/>
            <p:nvPr/>
          </p:nvSpPr>
          <p:spPr>
            <a:xfrm>
              <a:off x="746177" y="2447025"/>
              <a:ext cx="72716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575757"/>
                  </a:solidFill>
                </a:rPr>
                <a:t>Alkolü ilk kez kullanma yaşı ülkemizde maalesef 11’e kadar inmiştir. Alkol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kullanımına başlama yaşı düştükçe ileriki yaşlarda bağımlı</a:t>
              </a:r>
            </a:p>
            <a:p>
              <a:r>
                <a:rPr lang="tr-TR" dirty="0">
                  <a:solidFill>
                    <a:srgbClr val="575757"/>
                  </a:solidFill>
                </a:rPr>
                <a:t>olma riski artmaktadır.</a:t>
              </a:r>
            </a:p>
          </p:txBody>
        </p:sp>
        <p:pic>
          <p:nvPicPr>
            <p:cNvPr id="24" name="Resim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4927" y="2549458"/>
              <a:ext cx="191250" cy="1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565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07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pic>
        <p:nvPicPr>
          <p:cNvPr id="42" name="Resim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993" y="578386"/>
            <a:ext cx="5626091" cy="5643244"/>
          </a:xfrm>
          <a:prstGeom prst="rect">
            <a:avLst/>
          </a:prstGeom>
        </p:spPr>
      </p:pic>
      <p:grpSp>
        <p:nvGrpSpPr>
          <p:cNvPr id="43" name="Grup 42"/>
          <p:cNvGrpSpPr/>
          <p:nvPr/>
        </p:nvGrpSpPr>
        <p:grpSpPr>
          <a:xfrm>
            <a:off x="5013259" y="2660948"/>
            <a:ext cx="2219892" cy="1569660"/>
            <a:chOff x="5111596" y="2507810"/>
            <a:chExt cx="2219892" cy="1569660"/>
          </a:xfrm>
        </p:grpSpPr>
        <p:sp>
          <p:nvSpPr>
            <p:cNvPr id="44" name="Metin kutusu 43"/>
            <p:cNvSpPr txBox="1"/>
            <p:nvPr/>
          </p:nvSpPr>
          <p:spPr>
            <a:xfrm>
              <a:off x="5259126" y="2522950"/>
              <a:ext cx="136608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 smtClean="0">
                  <a:solidFill>
                    <a:srgbClr val="E61F4F"/>
                  </a:solidFill>
                </a:rPr>
                <a:t>nasıl</a:t>
              </a:r>
              <a:endParaRPr lang="tr-TR" sz="4800" b="1" dirty="0">
                <a:solidFill>
                  <a:srgbClr val="E61F4F"/>
                </a:solidFill>
              </a:endParaRPr>
            </a:p>
          </p:txBody>
        </p:sp>
        <p:sp>
          <p:nvSpPr>
            <p:cNvPr id="45" name="Metin kutusu 44"/>
            <p:cNvSpPr txBox="1"/>
            <p:nvPr/>
          </p:nvSpPr>
          <p:spPr>
            <a:xfrm>
              <a:off x="5111596" y="3013501"/>
              <a:ext cx="16946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 smtClean="0">
                  <a:solidFill>
                    <a:srgbClr val="E61F4F"/>
                  </a:solidFill>
                </a:rPr>
                <a:t>ilerler</a:t>
              </a:r>
              <a:endParaRPr lang="tr-TR" sz="4800" b="1" dirty="0">
                <a:solidFill>
                  <a:srgbClr val="E61F4F"/>
                </a:solidFill>
              </a:endParaRPr>
            </a:p>
          </p:txBody>
        </p:sp>
        <p:sp>
          <p:nvSpPr>
            <p:cNvPr id="46" name="Metin kutusu 45"/>
            <p:cNvSpPr txBox="1"/>
            <p:nvPr/>
          </p:nvSpPr>
          <p:spPr>
            <a:xfrm>
              <a:off x="6576153" y="2507810"/>
              <a:ext cx="7553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 smtClean="0">
                  <a:solidFill>
                    <a:srgbClr val="E61F4F"/>
                  </a:solidFill>
                </a:rPr>
                <a:t>?</a:t>
              </a:r>
              <a:endParaRPr lang="tr-TR" sz="9600" b="1" dirty="0">
                <a:solidFill>
                  <a:srgbClr val="E61F4F"/>
                </a:solidFill>
              </a:endParaRPr>
            </a:p>
          </p:txBody>
        </p:sp>
      </p:grpSp>
      <p:sp>
        <p:nvSpPr>
          <p:cNvPr id="47" name="Metin kutusu 46"/>
          <p:cNvSpPr txBox="1"/>
          <p:nvPr/>
        </p:nvSpPr>
        <p:spPr>
          <a:xfrm>
            <a:off x="5702227" y="982155"/>
            <a:ext cx="791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/>
              <a:t>AĞIZ</a:t>
            </a:r>
            <a:endParaRPr lang="tr-TR" sz="2400" b="1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7129515" y="1545539"/>
            <a:ext cx="1010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YEMEK</a:t>
            </a:r>
          </a:p>
          <a:p>
            <a:pPr algn="ctr"/>
            <a:r>
              <a:rPr lang="tr-TR" b="1" dirty="0" smtClean="0"/>
              <a:t>BORUSU</a:t>
            </a:r>
            <a:endParaRPr lang="tr-TR" b="1" dirty="0"/>
          </a:p>
        </p:txBody>
      </p:sp>
      <p:sp>
        <p:nvSpPr>
          <p:cNvPr id="49" name="Metin kutusu 48"/>
          <p:cNvSpPr txBox="1"/>
          <p:nvPr/>
        </p:nvSpPr>
        <p:spPr>
          <a:xfrm>
            <a:off x="7800962" y="3155716"/>
            <a:ext cx="880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/>
              <a:t>MİDE</a:t>
            </a:r>
            <a:endParaRPr lang="tr-TR" sz="2400" b="1" dirty="0"/>
          </a:p>
        </p:txBody>
      </p:sp>
      <p:sp>
        <p:nvSpPr>
          <p:cNvPr id="50" name="Metin kutusu 49"/>
          <p:cNvSpPr txBox="1"/>
          <p:nvPr/>
        </p:nvSpPr>
        <p:spPr>
          <a:xfrm>
            <a:off x="7030866" y="4548123"/>
            <a:ext cx="1157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İNCE</a:t>
            </a:r>
          </a:p>
          <a:p>
            <a:pPr algn="ctr"/>
            <a:r>
              <a:rPr lang="tr-TR" b="1" dirty="0" smtClean="0"/>
              <a:t>BAĞIRSAK</a:t>
            </a:r>
            <a:endParaRPr lang="tr-TR" b="1" dirty="0"/>
          </a:p>
        </p:txBody>
      </p:sp>
      <p:sp>
        <p:nvSpPr>
          <p:cNvPr id="51" name="Metin kutusu 50"/>
          <p:cNvSpPr txBox="1"/>
          <p:nvPr/>
        </p:nvSpPr>
        <p:spPr>
          <a:xfrm>
            <a:off x="5453214" y="5392980"/>
            <a:ext cx="1289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KARACİĞER</a:t>
            </a:r>
            <a:endParaRPr lang="tr-TR" b="1" dirty="0"/>
          </a:p>
        </p:txBody>
      </p:sp>
      <p:sp>
        <p:nvSpPr>
          <p:cNvPr id="52" name="Metin kutusu 51"/>
          <p:cNvSpPr txBox="1"/>
          <p:nvPr/>
        </p:nvSpPr>
        <p:spPr>
          <a:xfrm>
            <a:off x="4151956" y="4705017"/>
            <a:ext cx="83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/>
              <a:t>KALP</a:t>
            </a:r>
            <a:endParaRPr lang="tr-TR" sz="2400" b="1" dirty="0"/>
          </a:p>
        </p:txBody>
      </p:sp>
      <p:sp>
        <p:nvSpPr>
          <p:cNvPr id="53" name="Metin kutusu 52"/>
          <p:cNvSpPr txBox="1"/>
          <p:nvPr/>
        </p:nvSpPr>
        <p:spPr>
          <a:xfrm>
            <a:off x="3420970" y="3209032"/>
            <a:ext cx="101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AKCİĞER</a:t>
            </a:r>
            <a:endParaRPr lang="tr-TR" b="1" dirty="0"/>
          </a:p>
        </p:txBody>
      </p:sp>
      <p:sp>
        <p:nvSpPr>
          <p:cNvPr id="54" name="Metin kutusu 53"/>
          <p:cNvSpPr txBox="1"/>
          <p:nvPr/>
        </p:nvSpPr>
        <p:spPr>
          <a:xfrm>
            <a:off x="4100233" y="1646262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b="1" dirty="0" smtClean="0"/>
              <a:t>BEYİN</a:t>
            </a:r>
            <a:endParaRPr lang="tr-TR" sz="2400" b="1" dirty="0"/>
          </a:p>
        </p:txBody>
      </p:sp>
    </p:spTree>
    <p:extLst>
      <p:ext uri="{BB962C8B-B14F-4D97-AF65-F5344CB8AC3E}">
        <p14:creationId xmlns:p14="http://schemas.microsoft.com/office/powerpoint/2010/main" val="27437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7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08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Kısa </a:t>
            </a:r>
            <a:r>
              <a:rPr lang="tr-TR" sz="4800" b="1" dirty="0" smtClean="0"/>
              <a:t>dönemdeki etkileri</a:t>
            </a:r>
            <a:endParaRPr lang="tr-TR" sz="4800" b="1" dirty="0"/>
          </a:p>
        </p:txBody>
      </p:sp>
      <p:grpSp>
        <p:nvGrpSpPr>
          <p:cNvPr id="23" name="Grup 22"/>
          <p:cNvGrpSpPr/>
          <p:nvPr/>
        </p:nvGrpSpPr>
        <p:grpSpPr>
          <a:xfrm>
            <a:off x="356650" y="1474434"/>
            <a:ext cx="4314628" cy="1440000"/>
            <a:chOff x="356650" y="1474434"/>
            <a:chExt cx="4314628" cy="1440000"/>
          </a:xfrm>
        </p:grpSpPr>
        <p:sp>
          <p:nvSpPr>
            <p:cNvPr id="24" name="Oval 23"/>
            <p:cNvSpPr/>
            <p:nvPr/>
          </p:nvSpPr>
          <p:spPr>
            <a:xfrm>
              <a:off x="356650" y="1474434"/>
              <a:ext cx="1440000" cy="1440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1796650" y="1732769"/>
              <a:ext cx="28746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Beyinde: </a:t>
              </a:r>
              <a:r>
                <a:rPr lang="tr-TR" dirty="0">
                  <a:solidFill>
                    <a:srgbClr val="231F20"/>
                  </a:solidFill>
                </a:rPr>
                <a:t>Mantıklı düşünme,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karar verme ve hareket etme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yeteneklerinde bozulma.</a:t>
              </a: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356650" y="3169772"/>
            <a:ext cx="4314628" cy="1440000"/>
            <a:chOff x="356650" y="3169772"/>
            <a:chExt cx="4314628" cy="1440000"/>
          </a:xfrm>
        </p:grpSpPr>
        <p:sp>
          <p:nvSpPr>
            <p:cNvPr id="29" name="Oval 28"/>
            <p:cNvSpPr/>
            <p:nvPr/>
          </p:nvSpPr>
          <p:spPr>
            <a:xfrm>
              <a:off x="356650" y="3169772"/>
              <a:ext cx="1440000" cy="144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b="-57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1796650" y="3433506"/>
              <a:ext cx="287462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Burunda: </a:t>
              </a:r>
              <a:r>
                <a:rPr lang="sv-SE" dirty="0">
                  <a:solidFill>
                    <a:srgbClr val="231F20"/>
                  </a:solidFill>
                </a:rPr>
                <a:t>Koku alma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duyusunda azalma, 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burun kanamaları.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1" name="Grup 30"/>
          <p:cNvGrpSpPr/>
          <p:nvPr/>
        </p:nvGrpSpPr>
        <p:grpSpPr>
          <a:xfrm>
            <a:off x="6111278" y="1474434"/>
            <a:ext cx="4685353" cy="1440000"/>
            <a:chOff x="6111278" y="1474434"/>
            <a:chExt cx="4685353" cy="1440000"/>
          </a:xfrm>
        </p:grpSpPr>
        <p:sp>
          <p:nvSpPr>
            <p:cNvPr id="32" name="Oval 31"/>
            <p:cNvSpPr/>
            <p:nvPr/>
          </p:nvSpPr>
          <p:spPr>
            <a:xfrm>
              <a:off x="6111278" y="1474434"/>
              <a:ext cx="1440000" cy="144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128000" t="-9000" r="-77000" b="-90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3" name="Dikdörtgen 32"/>
            <p:cNvSpPr/>
            <p:nvPr/>
          </p:nvSpPr>
          <p:spPr>
            <a:xfrm>
              <a:off x="7551277" y="1594269"/>
              <a:ext cx="32453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Yüzde: </a:t>
              </a:r>
              <a:r>
                <a:rPr lang="sv-SE" dirty="0">
                  <a:solidFill>
                    <a:srgbClr val="231F20"/>
                  </a:solidFill>
                </a:rPr>
                <a:t>Damarlarda genişleme.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Yüze daha fazla kan gelmesi,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dolayısıyla yüzde kızarıklık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ve şişkinlikler.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34" name="Grup 33"/>
          <p:cNvGrpSpPr/>
          <p:nvPr/>
        </p:nvGrpSpPr>
        <p:grpSpPr>
          <a:xfrm>
            <a:off x="6111278" y="3169771"/>
            <a:ext cx="4685353" cy="1440000"/>
            <a:chOff x="6111278" y="3169771"/>
            <a:chExt cx="4685353" cy="1440000"/>
          </a:xfrm>
        </p:grpSpPr>
        <p:sp>
          <p:nvSpPr>
            <p:cNvPr id="35" name="Oval 34"/>
            <p:cNvSpPr/>
            <p:nvPr/>
          </p:nvSpPr>
          <p:spPr>
            <a:xfrm>
              <a:off x="6111278" y="3169771"/>
              <a:ext cx="1440000" cy="1440000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 l="-38000" t="-31000" r="-112000" b="-40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6" name="Dikdörtgen 35"/>
            <p:cNvSpPr/>
            <p:nvPr/>
          </p:nvSpPr>
          <p:spPr>
            <a:xfrm>
              <a:off x="7551277" y="3573003"/>
              <a:ext cx="32453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Dişlerde: </a:t>
              </a:r>
              <a:r>
                <a:rPr lang="sv-SE" dirty="0">
                  <a:solidFill>
                    <a:srgbClr val="231F20"/>
                  </a:solidFill>
                </a:rPr>
                <a:t>Çeşitli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diş eti hastalıkları.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2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-1587" y="0"/>
            <a:ext cx="12203112" cy="173038"/>
          </a:xfrm>
          <a:prstGeom prst="rect">
            <a:avLst/>
          </a:prstGeom>
          <a:solidFill>
            <a:srgbClr val="11A74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-11112" y="6684962"/>
            <a:ext cx="12203112" cy="173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2" name="Grup 101"/>
          <p:cNvGrpSpPr/>
          <p:nvPr/>
        </p:nvGrpSpPr>
        <p:grpSpPr>
          <a:xfrm>
            <a:off x="356650" y="5244614"/>
            <a:ext cx="11845182" cy="1035000"/>
            <a:chOff x="356650" y="5244614"/>
            <a:chExt cx="11845182" cy="1035000"/>
          </a:xfrm>
        </p:grpSpPr>
        <p:grpSp>
          <p:nvGrpSpPr>
            <p:cNvPr id="101" name="Grup 100"/>
            <p:cNvGrpSpPr/>
            <p:nvPr/>
          </p:nvGrpSpPr>
          <p:grpSpPr>
            <a:xfrm>
              <a:off x="11495711" y="5676774"/>
              <a:ext cx="706121" cy="602840"/>
              <a:chOff x="11495711" y="5676774"/>
              <a:chExt cx="706121" cy="602840"/>
            </a:xfrm>
          </p:grpSpPr>
          <p:sp>
            <p:nvSpPr>
              <p:cNvPr id="4" name="Rectangle 13"/>
              <p:cNvSpPr>
                <a:spLocks noChangeArrowheads="1"/>
              </p:cNvSpPr>
              <p:nvPr/>
            </p:nvSpPr>
            <p:spPr bwMode="auto">
              <a:xfrm>
                <a:off x="12011025" y="5676774"/>
                <a:ext cx="190807" cy="6028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>
                  <a:solidFill>
                    <a:srgbClr val="B2B2B2"/>
                  </a:solidFill>
                </a:endParaRPr>
              </a:p>
            </p:txBody>
          </p:sp>
          <p:sp>
            <p:nvSpPr>
              <p:cNvPr id="5" name="Metin kutusu 4"/>
              <p:cNvSpPr txBox="1"/>
              <p:nvPr/>
            </p:nvSpPr>
            <p:spPr>
              <a:xfrm>
                <a:off x="11495711" y="5745534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tr-TR" sz="2400" b="1" dirty="0" smtClean="0">
                    <a:solidFill>
                      <a:schemeClr val="bg1">
                        <a:lumMod val="85000"/>
                      </a:schemeClr>
                    </a:solidFill>
                  </a:rPr>
                  <a:t>09</a:t>
                </a:r>
                <a:endParaRPr lang="tr-TR" sz="2400" b="1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p:grpSp>
        <p:pic>
          <p:nvPicPr>
            <p:cNvPr id="123" name="Resim 1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650" y="5244614"/>
              <a:ext cx="2148750" cy="1035000"/>
            </a:xfrm>
            <a:prstGeom prst="rect">
              <a:avLst/>
            </a:prstGeom>
          </p:spPr>
        </p:pic>
      </p:grpSp>
      <p:sp>
        <p:nvSpPr>
          <p:cNvPr id="26" name="Freeform 5"/>
          <p:cNvSpPr>
            <a:spLocks/>
          </p:cNvSpPr>
          <p:nvPr/>
        </p:nvSpPr>
        <p:spPr bwMode="auto">
          <a:xfrm flipH="1">
            <a:off x="-3" y="481179"/>
            <a:ext cx="356653" cy="829505"/>
          </a:xfrm>
          <a:custGeom>
            <a:avLst/>
            <a:gdLst>
              <a:gd name="T0" fmla="*/ 397 w 531"/>
              <a:gd name="T1" fmla="*/ 1235 h 1235"/>
              <a:gd name="T2" fmla="*/ 531 w 531"/>
              <a:gd name="T3" fmla="*/ 1235 h 1235"/>
              <a:gd name="T4" fmla="*/ 531 w 531"/>
              <a:gd name="T5" fmla="*/ 0 h 1235"/>
              <a:gd name="T6" fmla="*/ 0 w 531"/>
              <a:gd name="T7" fmla="*/ 0 h 1235"/>
              <a:gd name="T8" fmla="*/ 397 w 531"/>
              <a:gd name="T9" fmla="*/ 1235 h 12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31" h="1235">
                <a:moveTo>
                  <a:pt x="397" y="1235"/>
                </a:moveTo>
                <a:lnTo>
                  <a:pt x="531" y="1235"/>
                </a:lnTo>
                <a:lnTo>
                  <a:pt x="531" y="0"/>
                </a:lnTo>
                <a:lnTo>
                  <a:pt x="0" y="0"/>
                </a:lnTo>
                <a:lnTo>
                  <a:pt x="397" y="1235"/>
                </a:lnTo>
                <a:close/>
              </a:path>
            </a:pathLst>
          </a:custGeom>
          <a:solidFill>
            <a:srgbClr val="EB752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8" name="Metin kutusu 27"/>
          <p:cNvSpPr txBox="1"/>
          <p:nvPr/>
        </p:nvSpPr>
        <p:spPr>
          <a:xfrm>
            <a:off x="356650" y="388099"/>
            <a:ext cx="7923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800" b="1" dirty="0"/>
              <a:t>Kısa </a:t>
            </a:r>
            <a:r>
              <a:rPr lang="tr-TR" sz="4800" b="1" dirty="0" smtClean="0"/>
              <a:t>dönemdeki etkileri</a:t>
            </a:r>
            <a:endParaRPr lang="tr-TR" sz="4800" b="1" dirty="0"/>
          </a:p>
        </p:txBody>
      </p:sp>
      <p:grpSp>
        <p:nvGrpSpPr>
          <p:cNvPr id="20" name="Grup 19"/>
          <p:cNvGrpSpPr/>
          <p:nvPr/>
        </p:nvGrpSpPr>
        <p:grpSpPr>
          <a:xfrm>
            <a:off x="356650" y="1499601"/>
            <a:ext cx="4777412" cy="1440000"/>
            <a:chOff x="356650" y="1474434"/>
            <a:chExt cx="4777412" cy="1440000"/>
          </a:xfrm>
        </p:grpSpPr>
        <p:sp>
          <p:nvSpPr>
            <p:cNvPr id="21" name="Oval 20"/>
            <p:cNvSpPr/>
            <p:nvPr/>
          </p:nvSpPr>
          <p:spPr>
            <a:xfrm>
              <a:off x="356650" y="1474434"/>
              <a:ext cx="1440000" cy="144000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 l="-52000" r="-17000" b="-31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2" name="Dikdörtgen 21"/>
            <p:cNvSpPr/>
            <p:nvPr/>
          </p:nvSpPr>
          <p:spPr>
            <a:xfrm>
              <a:off x="1796650" y="1732769"/>
              <a:ext cx="333741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dirty="0">
                  <a:solidFill>
                    <a:srgbClr val="E61F4F"/>
                  </a:solidFill>
                </a:rPr>
                <a:t>Ağızda: </a:t>
              </a:r>
              <a:r>
                <a:rPr lang="tr-TR" dirty="0">
                  <a:solidFill>
                    <a:srgbClr val="231F20"/>
                  </a:solidFill>
                </a:rPr>
                <a:t>Ağız kuruluğu, tat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alma duyusunda bozulma,</a:t>
              </a:r>
            </a:p>
            <a:p>
              <a:r>
                <a:rPr lang="tr-TR" dirty="0">
                  <a:solidFill>
                    <a:srgbClr val="231F20"/>
                  </a:solidFill>
                </a:rPr>
                <a:t>ağız kokusu, ağız </a:t>
              </a:r>
              <a:r>
                <a:rPr lang="tr-TR" dirty="0" smtClean="0">
                  <a:solidFill>
                    <a:srgbClr val="231F20"/>
                  </a:solidFill>
                </a:rPr>
                <a:t>içi enfeksiyonlar</a:t>
              </a:r>
              <a:r>
                <a:rPr lang="tr-TR" dirty="0">
                  <a:solidFill>
                    <a:srgbClr val="231F20"/>
                  </a:solidFill>
                </a:rPr>
                <a:t>.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356650" y="3169772"/>
            <a:ext cx="4314628" cy="1440000"/>
            <a:chOff x="356650" y="3169772"/>
            <a:chExt cx="4314628" cy="1440000"/>
          </a:xfrm>
        </p:grpSpPr>
        <p:sp>
          <p:nvSpPr>
            <p:cNvPr id="24" name="Oval 23"/>
            <p:cNvSpPr/>
            <p:nvPr/>
          </p:nvSpPr>
          <p:spPr>
            <a:xfrm>
              <a:off x="356650" y="3169772"/>
              <a:ext cx="1440000" cy="144000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 l="-25000" r="-22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25" name="Dikdörtgen 24"/>
            <p:cNvSpPr/>
            <p:nvPr/>
          </p:nvSpPr>
          <p:spPr>
            <a:xfrm>
              <a:off x="1796650" y="3560688"/>
              <a:ext cx="287462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Başta: </a:t>
              </a:r>
              <a:r>
                <a:rPr lang="sv-SE" dirty="0">
                  <a:solidFill>
                    <a:srgbClr val="231F20"/>
                  </a:solidFill>
                </a:rPr>
                <a:t>Şiddetli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baş ağrısı.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  <p:grpSp>
        <p:nvGrpSpPr>
          <p:cNvPr id="27" name="Grup 26"/>
          <p:cNvGrpSpPr/>
          <p:nvPr/>
        </p:nvGrpSpPr>
        <p:grpSpPr>
          <a:xfrm>
            <a:off x="6111278" y="1499601"/>
            <a:ext cx="4685353" cy="1440000"/>
            <a:chOff x="6111278" y="1474434"/>
            <a:chExt cx="4685353" cy="1440000"/>
          </a:xfrm>
        </p:grpSpPr>
        <p:sp>
          <p:nvSpPr>
            <p:cNvPr id="29" name="Oval 28"/>
            <p:cNvSpPr/>
            <p:nvPr/>
          </p:nvSpPr>
          <p:spPr>
            <a:xfrm>
              <a:off x="6111278" y="1474434"/>
              <a:ext cx="1440000" cy="1440000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 l="-35000" t="-9000" r="-48000" b="-30000"/>
              </a:stretch>
            </a:blipFill>
            <a:ln w="38100">
              <a:solidFill>
                <a:srgbClr val="E61F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30" name="Dikdörtgen 29"/>
            <p:cNvSpPr/>
            <p:nvPr/>
          </p:nvSpPr>
          <p:spPr>
            <a:xfrm>
              <a:off x="7551277" y="1871268"/>
              <a:ext cx="32453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solidFill>
                    <a:srgbClr val="E61F4F"/>
                  </a:solidFill>
                </a:rPr>
                <a:t>Boğazda: </a:t>
              </a:r>
              <a:r>
                <a:rPr lang="sv-SE" dirty="0">
                  <a:solidFill>
                    <a:srgbClr val="231F20"/>
                  </a:solidFill>
                </a:rPr>
                <a:t>Öksürük, zamanla</a:t>
              </a:r>
            </a:p>
            <a:p>
              <a:r>
                <a:rPr lang="sv-SE" dirty="0">
                  <a:solidFill>
                    <a:srgbClr val="231F20"/>
                  </a:solidFill>
                </a:rPr>
                <a:t>ses tellerinde tahribat</a:t>
              </a:r>
              <a:endParaRPr lang="tr-TR" dirty="0">
                <a:solidFill>
                  <a:srgbClr val="231F2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47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6" grpId="0" animBg="1"/>
      <p:bldP spid="28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1604</TotalTime>
  <Words>2422</Words>
  <Application>Microsoft Office PowerPoint</Application>
  <PresentationFormat>Custom</PresentationFormat>
  <Paragraphs>430</Paragraphs>
  <Slides>42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casper</cp:lastModifiedBy>
  <cp:revision>353</cp:revision>
  <dcterms:created xsi:type="dcterms:W3CDTF">2016-11-17T08:54:28Z</dcterms:created>
  <dcterms:modified xsi:type="dcterms:W3CDTF">2017-01-15T19:29:20Z</dcterms:modified>
</cp:coreProperties>
</file>