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57" r:id="rId3"/>
    <p:sldId id="382" r:id="rId4"/>
    <p:sldId id="407" r:id="rId5"/>
    <p:sldId id="298" r:id="rId6"/>
    <p:sldId id="383" r:id="rId7"/>
    <p:sldId id="303" r:id="rId8"/>
    <p:sldId id="384" r:id="rId9"/>
    <p:sldId id="299" r:id="rId10"/>
    <p:sldId id="430" r:id="rId11"/>
    <p:sldId id="431" r:id="rId12"/>
    <p:sldId id="432" r:id="rId13"/>
    <p:sldId id="387" r:id="rId14"/>
    <p:sldId id="428" r:id="rId15"/>
    <p:sldId id="429" r:id="rId16"/>
    <p:sldId id="388" r:id="rId17"/>
    <p:sldId id="389" r:id="rId18"/>
    <p:sldId id="409" r:id="rId19"/>
    <p:sldId id="364" r:id="rId20"/>
    <p:sldId id="427" r:id="rId21"/>
    <p:sldId id="392" r:id="rId22"/>
    <p:sldId id="410" r:id="rId23"/>
    <p:sldId id="411" r:id="rId24"/>
    <p:sldId id="412" r:id="rId25"/>
    <p:sldId id="413" r:id="rId26"/>
    <p:sldId id="414" r:id="rId27"/>
    <p:sldId id="415" r:id="rId28"/>
    <p:sldId id="393" r:id="rId29"/>
    <p:sldId id="433" r:id="rId30"/>
    <p:sldId id="401" r:id="rId31"/>
    <p:sldId id="416" r:id="rId32"/>
    <p:sldId id="417" r:id="rId33"/>
    <p:sldId id="418" r:id="rId34"/>
    <p:sldId id="419" r:id="rId35"/>
    <p:sldId id="420" r:id="rId36"/>
    <p:sldId id="421" r:id="rId37"/>
    <p:sldId id="422" r:id="rId38"/>
    <p:sldId id="423" r:id="rId39"/>
    <p:sldId id="424" r:id="rId40"/>
    <p:sldId id="425" r:id="rId41"/>
    <p:sldId id="426" r:id="rId42"/>
    <p:sldId id="293"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74F"/>
    <a:srgbClr val="EE7430"/>
    <a:srgbClr val="E61F4F"/>
    <a:srgbClr val="231F20"/>
    <a:srgbClr val="36A9E1"/>
    <a:srgbClr val="BE1622"/>
    <a:srgbClr val="FAB529"/>
    <a:srgbClr val="DADADA"/>
    <a:srgbClr val="B2B2B2"/>
    <a:srgbClr val="D18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81551" autoAdjust="0"/>
  </p:normalViewPr>
  <p:slideViewPr>
    <p:cSldViewPr snapToGrid="0">
      <p:cViewPr varScale="1">
        <p:scale>
          <a:sx n="61" d="100"/>
          <a:sy n="61" d="100"/>
        </p:scale>
        <p:origin x="7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17.01.2017</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17.01.2017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Yeşilay Bilim Kurulu, 2016, İstanbul, Yeşilay TBM Alan Kitaplığı Dizisi No: 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40245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4-6.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73222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204527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404571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300278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275206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180800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26837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334681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18-19.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352426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22-24.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88982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34537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22-24.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24459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22-24.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287111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389446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68839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172851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4084855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2240265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815897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767101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398291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441869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3368319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70314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1357050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2881875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23464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930976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25786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Öncelikle Kendin İçin Alkolden Uzak Dur, </a:t>
            </a:r>
            <a:r>
              <a:rPr lang="tr-TR" sz="1200" b="0" i="0" u="none" strike="noStrike" kern="1200" baseline="0">
                <a:solidFill>
                  <a:schemeClr val="tx1"/>
                </a:solidFill>
                <a:latin typeface="+mn-lt"/>
                <a:ea typeface="+mn-ea"/>
                <a:cs typeface="+mn-cs"/>
              </a:rPr>
              <a:t>Yeşilay Bilim Kurulu, 2016, İstanbul, Yeşilay TBM Alan Kitaplığı Dizisi No: 1.</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272122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218429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27082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19514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72464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07886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4-6.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52676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17.01.2017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17.01.2017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17.01.2017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17.01.2017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17.01.2017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17.01.2017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17.01.2017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17.01.2017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17.01.2017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17.01.2017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flipH="1">
            <a:off x="0" y="0"/>
            <a:ext cx="12191999" cy="6877357"/>
          </a:xfrm>
          <a:prstGeom prst="rect">
            <a:avLst/>
          </a:prstGeom>
          <a:blipFill dpi="0" rotWithShape="1">
            <a:blip r:embed="rId3"/>
            <a:srcRect/>
            <a:stretch>
              <a:fillRect l="-24000" t="-41000" r="-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4"/>
          <a:stretch>
            <a:fillRect/>
          </a:stretch>
        </p:blipFill>
        <p:spPr>
          <a:xfrm>
            <a:off x="144337" y="5455186"/>
            <a:ext cx="4500000" cy="1035000"/>
          </a:xfrm>
          <a:prstGeom prst="rect">
            <a:avLst/>
          </a:prstGeom>
        </p:spPr>
      </p:pic>
      <p:pic>
        <p:nvPicPr>
          <p:cNvPr id="16" name="Resim 15"/>
          <p:cNvPicPr>
            <a:picLocks noChangeAspect="1"/>
          </p:cNvPicPr>
          <p:nvPr/>
        </p:nvPicPr>
        <p:blipFill>
          <a:blip r:embed="rId5"/>
          <a:stretch>
            <a:fillRect/>
          </a:stretch>
        </p:blipFill>
        <p:spPr>
          <a:xfrm>
            <a:off x="11367914" y="920137"/>
            <a:ext cx="843750" cy="1957500"/>
          </a:xfrm>
          <a:prstGeom prst="rect">
            <a:avLst/>
          </a:prstGeom>
        </p:spPr>
      </p:pic>
      <p:grpSp>
        <p:nvGrpSpPr>
          <p:cNvPr id="17" name="Grup 16"/>
          <p:cNvGrpSpPr/>
          <p:nvPr/>
        </p:nvGrpSpPr>
        <p:grpSpPr>
          <a:xfrm>
            <a:off x="6066701" y="1169318"/>
            <a:ext cx="5491064" cy="1500571"/>
            <a:chOff x="6080204" y="1306970"/>
            <a:chExt cx="5491064" cy="1500571"/>
          </a:xfrm>
        </p:grpSpPr>
        <p:sp>
          <p:nvSpPr>
            <p:cNvPr id="21" name="Metin kutusu 20"/>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2" name="Metin kutusu 21"/>
            <p:cNvSpPr txBox="1"/>
            <p:nvPr/>
          </p:nvSpPr>
          <p:spPr>
            <a:xfrm>
              <a:off x="6876970" y="1976544"/>
              <a:ext cx="4694298" cy="830997"/>
            </a:xfrm>
            <a:prstGeom prst="rect">
              <a:avLst/>
            </a:prstGeom>
            <a:noFill/>
          </p:spPr>
          <p:txBody>
            <a:bodyPr wrap="none" rtlCol="0">
              <a:spAutoFit/>
            </a:bodyPr>
            <a:lstStyle/>
            <a:p>
              <a:pPr algn="r"/>
              <a:r>
                <a:rPr lang="tr-TR" sz="4800" b="1" dirty="0">
                  <a:solidFill>
                    <a:schemeClr val="bg1"/>
                  </a:solidFill>
                </a:rPr>
                <a:t>alkolden uzak dur</a:t>
              </a:r>
            </a:p>
          </p:txBody>
        </p:sp>
      </p:grpSp>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25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750"/>
                            </p:stCondLst>
                            <p:childTnLst>
                              <p:par>
                                <p:cTn id="33" presetID="2" presetClass="entr" presetSubtype="2"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50" fill="hold"/>
                                        <p:tgtEl>
                                          <p:spTgt spid="16"/>
                                        </p:tgtEl>
                                        <p:attrNameLst>
                                          <p:attrName>ppt_x</p:attrName>
                                        </p:attrNameLst>
                                      </p:cBhvr>
                                      <p:tavLst>
                                        <p:tav tm="0">
                                          <p:val>
                                            <p:strVal val="1+#ppt_w/2"/>
                                          </p:val>
                                        </p:tav>
                                        <p:tav tm="100000">
                                          <p:val>
                                            <p:strVal val="#ppt_x"/>
                                          </p:val>
                                        </p:tav>
                                      </p:tavLst>
                                    </p:anim>
                                    <p:anim calcmode="lin" valueType="num">
                                      <p:cBhvr additive="base">
                                        <p:cTn id="36" dur="25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Kısa dönemdeki etkileri</a:t>
            </a:r>
          </a:p>
        </p:txBody>
      </p:sp>
      <p:grpSp>
        <p:nvGrpSpPr>
          <p:cNvPr id="22" name="Grup 21"/>
          <p:cNvGrpSpPr/>
          <p:nvPr/>
        </p:nvGrpSpPr>
        <p:grpSpPr>
          <a:xfrm>
            <a:off x="356650" y="1499601"/>
            <a:ext cx="4777412" cy="1440000"/>
            <a:chOff x="356650" y="1474434"/>
            <a:chExt cx="4777412" cy="1440000"/>
          </a:xfrm>
        </p:grpSpPr>
        <p:sp>
          <p:nvSpPr>
            <p:cNvPr id="23" name="Oval 22"/>
            <p:cNvSpPr/>
            <p:nvPr/>
          </p:nvSpPr>
          <p:spPr>
            <a:xfrm>
              <a:off x="356650" y="1474434"/>
              <a:ext cx="1440000" cy="1440000"/>
            </a:xfrm>
            <a:prstGeom prst="ellipse">
              <a:avLst/>
            </a:prstGeom>
            <a:blipFill dpi="0" rotWithShape="1">
              <a:blip r:embed="rId4"/>
              <a:srcRect/>
              <a:stretch>
                <a:fillRect l="-52000" r="-17000" b="-31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796650" y="1732769"/>
              <a:ext cx="3337412" cy="923330"/>
            </a:xfrm>
            <a:prstGeom prst="rect">
              <a:avLst/>
            </a:prstGeom>
          </p:spPr>
          <p:txBody>
            <a:bodyPr wrap="square">
              <a:spAutoFit/>
            </a:bodyPr>
            <a:lstStyle/>
            <a:p>
              <a:r>
                <a:rPr lang="tr-TR" dirty="0">
                  <a:solidFill>
                    <a:srgbClr val="E61F4F"/>
                  </a:solidFill>
                </a:rPr>
                <a:t>Ağızda: </a:t>
              </a:r>
              <a:r>
                <a:rPr lang="tr-TR" dirty="0">
                  <a:solidFill>
                    <a:srgbClr val="231F20"/>
                  </a:solidFill>
                </a:rPr>
                <a:t>Ağız kuruluğu, tat</a:t>
              </a:r>
            </a:p>
            <a:p>
              <a:r>
                <a:rPr lang="tr-TR" dirty="0">
                  <a:solidFill>
                    <a:srgbClr val="231F20"/>
                  </a:solidFill>
                </a:rPr>
                <a:t>alma duyusunda bozulma,</a:t>
              </a:r>
            </a:p>
            <a:p>
              <a:r>
                <a:rPr lang="tr-TR" dirty="0">
                  <a:solidFill>
                    <a:srgbClr val="231F20"/>
                  </a:solidFill>
                </a:rPr>
                <a:t>ağız kokusu, ağız içi enfeksiyonlar.</a:t>
              </a:r>
            </a:p>
          </p:txBody>
        </p:sp>
      </p:grpSp>
      <p:grpSp>
        <p:nvGrpSpPr>
          <p:cNvPr id="29" name="Grup 28"/>
          <p:cNvGrpSpPr/>
          <p:nvPr/>
        </p:nvGrpSpPr>
        <p:grpSpPr>
          <a:xfrm>
            <a:off x="356650" y="3169772"/>
            <a:ext cx="4314628" cy="1440000"/>
            <a:chOff x="356650" y="3169772"/>
            <a:chExt cx="4314628" cy="1440000"/>
          </a:xfrm>
        </p:grpSpPr>
        <p:sp>
          <p:nvSpPr>
            <p:cNvPr id="30" name="Oval 29"/>
            <p:cNvSpPr/>
            <p:nvPr/>
          </p:nvSpPr>
          <p:spPr>
            <a:xfrm>
              <a:off x="356650" y="3169772"/>
              <a:ext cx="1440000" cy="1440000"/>
            </a:xfrm>
            <a:prstGeom prst="ellipse">
              <a:avLst/>
            </a:prstGeom>
            <a:blipFill dpi="0" rotWithShape="1">
              <a:blip r:embed="rId5"/>
              <a:srcRect/>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2874628" cy="646331"/>
            </a:xfrm>
            <a:prstGeom prst="rect">
              <a:avLst/>
            </a:prstGeom>
          </p:spPr>
          <p:txBody>
            <a:bodyPr wrap="square">
              <a:spAutoFit/>
            </a:bodyPr>
            <a:lstStyle/>
            <a:p>
              <a:r>
                <a:rPr lang="sv-SE" dirty="0">
                  <a:solidFill>
                    <a:srgbClr val="E61F4F"/>
                  </a:solidFill>
                </a:rPr>
                <a:t>Başta: </a:t>
              </a:r>
              <a:r>
                <a:rPr lang="sv-SE" dirty="0">
                  <a:solidFill>
                    <a:srgbClr val="231F20"/>
                  </a:solidFill>
                </a:rPr>
                <a:t>Şiddetli</a:t>
              </a:r>
            </a:p>
            <a:p>
              <a:r>
                <a:rPr lang="sv-SE" dirty="0">
                  <a:solidFill>
                    <a:srgbClr val="231F20"/>
                  </a:solidFill>
                </a:rPr>
                <a:t>baş ağrısı.</a:t>
              </a:r>
              <a:endParaRPr lang="tr-TR" dirty="0">
                <a:solidFill>
                  <a:srgbClr val="231F20"/>
                </a:solidFill>
              </a:endParaRPr>
            </a:p>
          </p:txBody>
        </p:sp>
      </p:grpSp>
      <p:grpSp>
        <p:nvGrpSpPr>
          <p:cNvPr id="32" name="Grup 31"/>
          <p:cNvGrpSpPr/>
          <p:nvPr/>
        </p:nvGrpSpPr>
        <p:grpSpPr>
          <a:xfrm>
            <a:off x="6111278" y="1499601"/>
            <a:ext cx="4685353" cy="1440000"/>
            <a:chOff x="6111278" y="1474434"/>
            <a:chExt cx="4685353" cy="1440000"/>
          </a:xfrm>
        </p:grpSpPr>
        <p:sp>
          <p:nvSpPr>
            <p:cNvPr id="33" name="Oval 32"/>
            <p:cNvSpPr/>
            <p:nvPr/>
          </p:nvSpPr>
          <p:spPr>
            <a:xfrm>
              <a:off x="6111278" y="1474434"/>
              <a:ext cx="1440000" cy="1440000"/>
            </a:xfrm>
            <a:prstGeom prst="ellipse">
              <a:avLst/>
            </a:prstGeom>
            <a:blipFill dpi="0" rotWithShape="1">
              <a:blip r:embed="rId6"/>
              <a:srcRect/>
              <a:stretch>
                <a:fillRect l="-35000" t="-9000" r="-48000" b="-3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7551277" y="1871268"/>
              <a:ext cx="3245354" cy="646331"/>
            </a:xfrm>
            <a:prstGeom prst="rect">
              <a:avLst/>
            </a:prstGeom>
          </p:spPr>
          <p:txBody>
            <a:bodyPr wrap="square">
              <a:spAutoFit/>
            </a:bodyPr>
            <a:lstStyle/>
            <a:p>
              <a:r>
                <a:rPr lang="sv-SE" dirty="0">
                  <a:solidFill>
                    <a:srgbClr val="E61F4F"/>
                  </a:solidFill>
                </a:rPr>
                <a:t>Boğazda: </a:t>
              </a:r>
              <a:r>
                <a:rPr lang="sv-SE" dirty="0">
                  <a:solidFill>
                    <a:srgbClr val="231F20"/>
                  </a:solidFill>
                </a:rPr>
                <a:t>Öksürük, zamanla</a:t>
              </a:r>
            </a:p>
            <a:p>
              <a:r>
                <a:rPr lang="sv-SE" dirty="0">
                  <a:solidFill>
                    <a:srgbClr val="231F20"/>
                  </a:solidFill>
                </a:rPr>
                <a:t>ses tellerinde tahribat</a:t>
              </a:r>
              <a:endParaRPr lang="tr-TR" dirty="0">
                <a:solidFill>
                  <a:srgbClr val="231F20"/>
                </a:solidFill>
              </a:endParaRPr>
            </a:p>
          </p:txBody>
        </p:sp>
      </p:grpSp>
    </p:spTree>
    <p:extLst>
      <p:ext uri="{BB962C8B-B14F-4D97-AF65-F5344CB8AC3E}">
        <p14:creationId xmlns:p14="http://schemas.microsoft.com/office/powerpoint/2010/main" val="31018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Uzun dönemdeki etkileri</a:t>
            </a:r>
          </a:p>
        </p:txBody>
      </p:sp>
      <p:grpSp>
        <p:nvGrpSpPr>
          <p:cNvPr id="33" name="Grup 32"/>
          <p:cNvGrpSpPr/>
          <p:nvPr/>
        </p:nvGrpSpPr>
        <p:grpSpPr>
          <a:xfrm>
            <a:off x="348086" y="1474434"/>
            <a:ext cx="4314628" cy="1440000"/>
            <a:chOff x="356650" y="1474434"/>
            <a:chExt cx="4314628" cy="1440000"/>
          </a:xfrm>
        </p:grpSpPr>
        <p:sp>
          <p:nvSpPr>
            <p:cNvPr id="34" name="Oval 33"/>
            <p:cNvSpPr/>
            <p:nvPr/>
          </p:nvSpPr>
          <p:spPr>
            <a:xfrm>
              <a:off x="356650" y="1474434"/>
              <a:ext cx="1440000" cy="1440000"/>
            </a:xfrm>
            <a:prstGeom prst="ellipse">
              <a:avLst/>
            </a:prstGeom>
            <a:blipFill>
              <a:blip r:embed="rId4"/>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34"/>
            <p:cNvSpPr/>
            <p:nvPr/>
          </p:nvSpPr>
          <p:spPr>
            <a:xfrm>
              <a:off x="1796650" y="1732769"/>
              <a:ext cx="2874628" cy="923330"/>
            </a:xfrm>
            <a:prstGeom prst="rect">
              <a:avLst/>
            </a:prstGeom>
          </p:spPr>
          <p:txBody>
            <a:bodyPr wrap="square">
              <a:spAutoFit/>
            </a:bodyPr>
            <a:lstStyle/>
            <a:p>
              <a:r>
                <a:rPr lang="tr-TR" dirty="0">
                  <a:solidFill>
                    <a:srgbClr val="E61F4F"/>
                  </a:solidFill>
                </a:rPr>
                <a:t>Gözlerde: </a:t>
              </a:r>
              <a:r>
                <a:rPr lang="tr-TR" dirty="0">
                  <a:solidFill>
                    <a:srgbClr val="231F20"/>
                  </a:solidFill>
                </a:rPr>
                <a:t>Zamanla körlüğe</a:t>
              </a:r>
            </a:p>
            <a:p>
              <a:r>
                <a:rPr lang="tr-TR" dirty="0">
                  <a:solidFill>
                    <a:srgbClr val="231F20"/>
                  </a:solidFill>
                </a:rPr>
                <a:t>kadar varabilecek</a:t>
              </a:r>
            </a:p>
            <a:p>
              <a:r>
                <a:rPr lang="tr-TR" dirty="0">
                  <a:solidFill>
                    <a:srgbClr val="231F20"/>
                  </a:solidFill>
                </a:rPr>
                <a:t>hasarlara neden olur.</a:t>
              </a:r>
            </a:p>
          </p:txBody>
        </p:sp>
      </p:grpSp>
      <p:grpSp>
        <p:nvGrpSpPr>
          <p:cNvPr id="36" name="Grup 35"/>
          <p:cNvGrpSpPr/>
          <p:nvPr/>
        </p:nvGrpSpPr>
        <p:grpSpPr>
          <a:xfrm>
            <a:off x="356650" y="3169772"/>
            <a:ext cx="4314628" cy="1440000"/>
            <a:chOff x="356650" y="3169772"/>
            <a:chExt cx="4314628" cy="1440000"/>
          </a:xfrm>
        </p:grpSpPr>
        <p:sp>
          <p:nvSpPr>
            <p:cNvPr id="42" name="Oval 41"/>
            <p:cNvSpPr/>
            <p:nvPr/>
          </p:nvSpPr>
          <p:spPr>
            <a:xfrm>
              <a:off x="356650" y="3169772"/>
              <a:ext cx="1440000" cy="1440000"/>
            </a:xfrm>
            <a:prstGeom prst="ellipse">
              <a:avLst/>
            </a:prstGeom>
            <a:blipFill dpi="0" rotWithShape="1">
              <a:blip r:embed="rId5"/>
              <a:srcRect/>
              <a:stretch>
                <a:fillRect l="-2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2874628" cy="923330"/>
            </a:xfrm>
            <a:prstGeom prst="rect">
              <a:avLst/>
            </a:prstGeom>
          </p:spPr>
          <p:txBody>
            <a:bodyPr wrap="square">
              <a:spAutoFit/>
            </a:bodyPr>
            <a:lstStyle/>
            <a:p>
              <a:r>
                <a:rPr lang="sv-SE" dirty="0">
                  <a:solidFill>
                    <a:srgbClr val="E61F4F"/>
                  </a:solidFill>
                </a:rPr>
                <a:t>Kalpte: </a:t>
              </a:r>
              <a:r>
                <a:rPr lang="sv-SE" dirty="0">
                  <a:solidFill>
                    <a:srgbClr val="231F20"/>
                  </a:solidFill>
                </a:rPr>
                <a:t>Ritim bozukluğu</a:t>
              </a:r>
            </a:p>
            <a:p>
              <a:r>
                <a:rPr lang="sv-SE" dirty="0">
                  <a:solidFill>
                    <a:srgbClr val="231F20"/>
                  </a:solidFill>
                </a:rPr>
                <a:t>ve damar kireçlenmesin</a:t>
              </a:r>
              <a:r>
                <a:rPr lang="tr-TR" dirty="0">
                  <a:solidFill>
                    <a:srgbClr val="231F20"/>
                  </a:solidFill>
                </a:rPr>
                <a:t>e</a:t>
              </a:r>
              <a:endParaRPr lang="sv-SE" dirty="0">
                <a:solidFill>
                  <a:srgbClr val="231F20"/>
                </a:solidFill>
              </a:endParaRPr>
            </a:p>
            <a:p>
              <a:r>
                <a:rPr lang="sv-SE" dirty="0">
                  <a:solidFill>
                    <a:srgbClr val="231F20"/>
                  </a:solidFill>
                </a:rPr>
                <a:t>neden olur. </a:t>
              </a:r>
              <a:endParaRPr lang="tr-TR" dirty="0">
                <a:solidFill>
                  <a:srgbClr val="231F20"/>
                </a:solidFill>
              </a:endParaRPr>
            </a:p>
          </p:txBody>
        </p:sp>
      </p:grpSp>
      <p:grpSp>
        <p:nvGrpSpPr>
          <p:cNvPr id="44" name="Grup 43"/>
          <p:cNvGrpSpPr/>
          <p:nvPr/>
        </p:nvGrpSpPr>
        <p:grpSpPr>
          <a:xfrm>
            <a:off x="6102714" y="1474434"/>
            <a:ext cx="4685353" cy="1440000"/>
            <a:chOff x="6111278" y="1474434"/>
            <a:chExt cx="4685353" cy="1440000"/>
          </a:xfrm>
        </p:grpSpPr>
        <p:sp>
          <p:nvSpPr>
            <p:cNvPr id="45" name="Oval 44"/>
            <p:cNvSpPr/>
            <p:nvPr/>
          </p:nvSpPr>
          <p:spPr>
            <a:xfrm>
              <a:off x="6111278" y="1474434"/>
              <a:ext cx="1440000" cy="1440000"/>
            </a:xfrm>
            <a:prstGeom prst="ellipse">
              <a:avLst/>
            </a:prstGeom>
            <a:blipFill dpi="0" rotWithShape="1">
              <a:blip r:embed="rId6"/>
              <a:srcRect/>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200329"/>
            </a:xfrm>
            <a:prstGeom prst="rect">
              <a:avLst/>
            </a:prstGeom>
          </p:spPr>
          <p:txBody>
            <a:bodyPr wrap="square">
              <a:spAutoFit/>
            </a:bodyPr>
            <a:lstStyle/>
            <a:p>
              <a:r>
                <a:rPr lang="sv-SE" dirty="0">
                  <a:solidFill>
                    <a:srgbClr val="E61F4F"/>
                  </a:solidFill>
                </a:rPr>
                <a:t>Beyinde: </a:t>
              </a:r>
              <a:r>
                <a:rPr lang="sv-SE" dirty="0">
                  <a:solidFill>
                    <a:srgbClr val="231F20"/>
                  </a:solidFill>
                </a:rPr>
                <a:t>Alkol, beyin hücrelerini</a:t>
              </a:r>
            </a:p>
            <a:p>
              <a:r>
                <a:rPr lang="sv-SE" dirty="0">
                  <a:solidFill>
                    <a:srgbClr val="231F20"/>
                  </a:solidFill>
                </a:rPr>
                <a:t>öldürdüğü için zamanla beyin</a:t>
              </a:r>
            </a:p>
            <a:p>
              <a:r>
                <a:rPr lang="sv-SE" dirty="0">
                  <a:solidFill>
                    <a:srgbClr val="231F20"/>
                  </a:solidFill>
                </a:rPr>
                <a:t>küçülür. Bu durum erken</a:t>
              </a:r>
            </a:p>
            <a:p>
              <a:r>
                <a:rPr lang="sv-SE" dirty="0">
                  <a:solidFill>
                    <a:srgbClr val="231F20"/>
                  </a:solidFill>
                </a:rPr>
                <a:t>yaşlanma ve bunamaya yol açar.</a:t>
              </a:r>
              <a:endParaRPr lang="tr-TR" dirty="0">
                <a:solidFill>
                  <a:srgbClr val="231F20"/>
                </a:solidFill>
              </a:endParaRPr>
            </a:p>
          </p:txBody>
        </p:sp>
      </p:grpSp>
      <p:grpSp>
        <p:nvGrpSpPr>
          <p:cNvPr id="47" name="Grup 46"/>
          <p:cNvGrpSpPr/>
          <p:nvPr/>
        </p:nvGrpSpPr>
        <p:grpSpPr>
          <a:xfrm>
            <a:off x="6102714" y="3169771"/>
            <a:ext cx="4685353" cy="1440000"/>
            <a:chOff x="6111278" y="3169771"/>
            <a:chExt cx="4685353" cy="1440000"/>
          </a:xfrm>
        </p:grpSpPr>
        <p:sp>
          <p:nvSpPr>
            <p:cNvPr id="48" name="Oval 47"/>
            <p:cNvSpPr/>
            <p:nvPr/>
          </p:nvSpPr>
          <p:spPr>
            <a:xfrm>
              <a:off x="6111278" y="3169771"/>
              <a:ext cx="1440000" cy="1440000"/>
            </a:xfrm>
            <a:prstGeom prst="ellipse">
              <a:avLst/>
            </a:prstGeom>
            <a:blipFill dpi="0" rotWithShape="1">
              <a:blip r:embed="rId7"/>
              <a:srcRect/>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551277" y="3573003"/>
              <a:ext cx="3245354" cy="923330"/>
            </a:xfrm>
            <a:prstGeom prst="rect">
              <a:avLst/>
            </a:prstGeom>
          </p:spPr>
          <p:txBody>
            <a:bodyPr wrap="square">
              <a:spAutoFit/>
            </a:bodyPr>
            <a:lstStyle/>
            <a:p>
              <a:r>
                <a:rPr lang="sv-SE" dirty="0">
                  <a:solidFill>
                    <a:srgbClr val="E61F4F"/>
                  </a:solidFill>
                </a:rPr>
                <a:t>Mide ve Yemek Borusunda:</a:t>
              </a:r>
            </a:p>
            <a:p>
              <a:r>
                <a:rPr lang="sv-SE" dirty="0">
                  <a:solidFill>
                    <a:srgbClr val="231F20"/>
                  </a:solidFill>
                </a:rPr>
                <a:t>Gastrit, ülser ve mide</a:t>
              </a:r>
            </a:p>
            <a:p>
              <a:r>
                <a:rPr lang="sv-SE" dirty="0">
                  <a:solidFill>
                    <a:srgbClr val="231F20"/>
                  </a:solidFill>
                </a:rPr>
                <a:t>iltihabı oluşumuna yol açar. </a:t>
              </a:r>
              <a:endParaRPr lang="tr-TR" dirty="0">
                <a:solidFill>
                  <a:srgbClr val="231F20"/>
                </a:solidFill>
              </a:endParaRPr>
            </a:p>
          </p:txBody>
        </p:sp>
      </p:grpSp>
    </p:spTree>
    <p:extLst>
      <p:ext uri="{BB962C8B-B14F-4D97-AF65-F5344CB8AC3E}">
        <p14:creationId xmlns:p14="http://schemas.microsoft.com/office/powerpoint/2010/main" val="536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Uzun dönemdeki etkileri</a:t>
            </a:r>
          </a:p>
        </p:txBody>
      </p:sp>
      <p:grpSp>
        <p:nvGrpSpPr>
          <p:cNvPr id="22" name="Grup 21"/>
          <p:cNvGrpSpPr/>
          <p:nvPr/>
        </p:nvGrpSpPr>
        <p:grpSpPr>
          <a:xfrm>
            <a:off x="356650" y="1474434"/>
            <a:ext cx="4314628" cy="1440000"/>
            <a:chOff x="356650" y="1474434"/>
            <a:chExt cx="4314628" cy="1440000"/>
          </a:xfrm>
        </p:grpSpPr>
        <p:sp>
          <p:nvSpPr>
            <p:cNvPr id="25" name="Oval 24"/>
            <p:cNvSpPr/>
            <p:nvPr/>
          </p:nvSpPr>
          <p:spPr>
            <a:xfrm>
              <a:off x="356650" y="1474434"/>
              <a:ext cx="1440000" cy="1440000"/>
            </a:xfrm>
            <a:prstGeom prst="ellipse">
              <a:avLst/>
            </a:prstGeom>
            <a:blipFill>
              <a:blip r:embed="rId4"/>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1796650" y="1594269"/>
              <a:ext cx="2874628" cy="1200329"/>
            </a:xfrm>
            <a:prstGeom prst="rect">
              <a:avLst/>
            </a:prstGeom>
          </p:spPr>
          <p:txBody>
            <a:bodyPr wrap="square">
              <a:spAutoFit/>
            </a:bodyPr>
            <a:lstStyle/>
            <a:p>
              <a:r>
                <a:rPr lang="tr-TR" dirty="0">
                  <a:solidFill>
                    <a:srgbClr val="E61F4F"/>
                  </a:solidFill>
                </a:rPr>
                <a:t>Yüzde: </a:t>
              </a:r>
              <a:r>
                <a:rPr lang="tr-TR" dirty="0">
                  <a:solidFill>
                    <a:srgbClr val="231F20"/>
                  </a:solidFill>
                </a:rPr>
                <a:t>Cildin doğal ve canlı</a:t>
              </a:r>
            </a:p>
            <a:p>
              <a:r>
                <a:rPr lang="tr-TR" dirty="0">
                  <a:solidFill>
                    <a:srgbClr val="231F20"/>
                  </a:solidFill>
                </a:rPr>
                <a:t>görünümünü kaybetmesine</a:t>
              </a:r>
            </a:p>
            <a:p>
              <a:r>
                <a:rPr lang="tr-TR" dirty="0">
                  <a:solidFill>
                    <a:srgbClr val="231F20"/>
                  </a:solidFill>
                </a:rPr>
                <a:t>yol açar. Kalıcı veya yamalı</a:t>
              </a:r>
            </a:p>
            <a:p>
              <a:r>
                <a:rPr lang="tr-TR" dirty="0">
                  <a:solidFill>
                    <a:srgbClr val="231F20"/>
                  </a:solidFill>
                </a:rPr>
                <a:t>kızarıklıklara neden olur.</a:t>
              </a:r>
            </a:p>
          </p:txBody>
        </p:sp>
      </p:grpSp>
      <p:grpSp>
        <p:nvGrpSpPr>
          <p:cNvPr id="29" name="Grup 28"/>
          <p:cNvGrpSpPr/>
          <p:nvPr/>
        </p:nvGrpSpPr>
        <p:grpSpPr>
          <a:xfrm>
            <a:off x="356650" y="3169772"/>
            <a:ext cx="4314628" cy="1440000"/>
            <a:chOff x="356650" y="3169772"/>
            <a:chExt cx="4314628" cy="1440000"/>
          </a:xfrm>
        </p:grpSpPr>
        <p:sp>
          <p:nvSpPr>
            <p:cNvPr id="30" name="Oval 29"/>
            <p:cNvSpPr/>
            <p:nvPr/>
          </p:nvSpPr>
          <p:spPr>
            <a:xfrm>
              <a:off x="356650" y="3169772"/>
              <a:ext cx="1440000" cy="1440000"/>
            </a:xfrm>
            <a:prstGeom prst="ellipse">
              <a:avLst/>
            </a:prstGeom>
            <a:blipFill dpi="0" rotWithShape="1">
              <a:blip r:embed="rId5"/>
              <a:srcRect/>
              <a:stretch>
                <a:fillRect l="-15000" t="-17000" r="-1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2874628" cy="646331"/>
            </a:xfrm>
            <a:prstGeom prst="rect">
              <a:avLst/>
            </a:prstGeom>
          </p:spPr>
          <p:txBody>
            <a:bodyPr wrap="square">
              <a:spAutoFit/>
            </a:bodyPr>
            <a:lstStyle/>
            <a:p>
              <a:r>
                <a:rPr lang="sv-SE" dirty="0">
                  <a:solidFill>
                    <a:srgbClr val="E61F4F"/>
                  </a:solidFill>
                </a:rPr>
                <a:t>Akciğerlerde: </a:t>
              </a:r>
              <a:r>
                <a:rPr lang="sv-SE" dirty="0">
                  <a:solidFill>
                    <a:srgbClr val="231F20"/>
                  </a:solidFill>
                </a:rPr>
                <a:t>Akut akciğer </a:t>
              </a:r>
            </a:p>
            <a:p>
              <a:r>
                <a:rPr lang="tr-TR" dirty="0">
                  <a:solidFill>
                    <a:srgbClr val="231F20"/>
                  </a:solidFill>
                </a:rPr>
                <a:t>i</a:t>
              </a:r>
              <a:r>
                <a:rPr lang="sv-SE" dirty="0">
                  <a:solidFill>
                    <a:srgbClr val="231F20"/>
                  </a:solidFill>
                </a:rPr>
                <a:t>ltihabına yol açar.</a:t>
              </a:r>
              <a:endParaRPr lang="tr-TR" dirty="0">
                <a:solidFill>
                  <a:srgbClr val="231F20"/>
                </a:solidFill>
              </a:endParaRPr>
            </a:p>
          </p:txBody>
        </p:sp>
      </p:grpSp>
      <p:grpSp>
        <p:nvGrpSpPr>
          <p:cNvPr id="32" name="Grup 31"/>
          <p:cNvGrpSpPr/>
          <p:nvPr/>
        </p:nvGrpSpPr>
        <p:grpSpPr>
          <a:xfrm>
            <a:off x="6111278" y="1474434"/>
            <a:ext cx="4685353" cy="1440000"/>
            <a:chOff x="6111278" y="1474434"/>
            <a:chExt cx="4685353" cy="1440000"/>
          </a:xfrm>
        </p:grpSpPr>
        <p:sp>
          <p:nvSpPr>
            <p:cNvPr id="33" name="Oval 32"/>
            <p:cNvSpPr/>
            <p:nvPr/>
          </p:nvSpPr>
          <p:spPr>
            <a:xfrm>
              <a:off x="6111278" y="1474434"/>
              <a:ext cx="1440000" cy="1440000"/>
            </a:xfrm>
            <a:prstGeom prst="ellipse">
              <a:avLst/>
            </a:prstGeom>
            <a:blipFill dpi="0" rotWithShape="1">
              <a:blip r:embed="rId6"/>
              <a:srcRect/>
              <a:stretch>
                <a:fillRect l="-64000" r="-64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7551277" y="1594269"/>
              <a:ext cx="3245354" cy="1200329"/>
            </a:xfrm>
            <a:prstGeom prst="rect">
              <a:avLst/>
            </a:prstGeom>
          </p:spPr>
          <p:txBody>
            <a:bodyPr wrap="square">
              <a:spAutoFit/>
            </a:bodyPr>
            <a:lstStyle/>
            <a:p>
              <a:r>
                <a:rPr lang="sv-SE" dirty="0">
                  <a:solidFill>
                    <a:srgbClr val="E61F4F"/>
                  </a:solidFill>
                </a:rPr>
                <a:t>Karaciğerde: </a:t>
              </a:r>
              <a:r>
                <a:rPr lang="sv-SE" dirty="0">
                  <a:solidFill>
                    <a:srgbClr val="231F20"/>
                  </a:solidFill>
                </a:rPr>
                <a:t>Yağlanma</a:t>
              </a:r>
            </a:p>
            <a:p>
              <a:r>
                <a:rPr lang="sv-SE" dirty="0">
                  <a:solidFill>
                    <a:srgbClr val="231F20"/>
                  </a:solidFill>
                </a:rPr>
                <a:t>meydana getirir. Ciddi</a:t>
              </a:r>
            </a:p>
            <a:p>
              <a:r>
                <a:rPr lang="sv-SE" dirty="0">
                  <a:solidFill>
                    <a:srgbClr val="231F20"/>
                  </a:solidFill>
                </a:rPr>
                <a:t>karaciğer hastalıklarına</a:t>
              </a:r>
            </a:p>
            <a:p>
              <a:r>
                <a:rPr lang="sv-SE" dirty="0">
                  <a:solidFill>
                    <a:srgbClr val="231F20"/>
                  </a:solidFill>
                </a:rPr>
                <a:t>sebep olur.</a:t>
              </a:r>
              <a:endParaRPr lang="tr-TR" dirty="0">
                <a:solidFill>
                  <a:srgbClr val="231F20"/>
                </a:solidFill>
              </a:endParaRPr>
            </a:p>
          </p:txBody>
        </p:sp>
      </p:grpSp>
    </p:spTree>
    <p:extLst>
      <p:ext uri="{BB962C8B-B14F-4D97-AF65-F5344CB8AC3E}">
        <p14:creationId xmlns:p14="http://schemas.microsoft.com/office/powerpoint/2010/main" val="31716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29" name="Grup 28"/>
          <p:cNvGrpSpPr/>
          <p:nvPr/>
        </p:nvGrpSpPr>
        <p:grpSpPr>
          <a:xfrm>
            <a:off x="554927" y="2458003"/>
            <a:ext cx="7464948" cy="1200329"/>
            <a:chOff x="554927" y="1881525"/>
            <a:chExt cx="7464948" cy="1200329"/>
          </a:xfrm>
        </p:grpSpPr>
        <p:sp>
          <p:nvSpPr>
            <p:cNvPr id="30" name="Metin kutusu 29"/>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Arkadaş Baskısı</a:t>
              </a:r>
            </a:p>
            <a:p>
              <a:r>
                <a:rPr lang="tr-TR" b="1" dirty="0">
                  <a:solidFill>
                    <a:srgbClr val="575757"/>
                  </a:solidFill>
                </a:rPr>
                <a:t>“Bir dene, maksat muhabbet olsun!” </a:t>
              </a:r>
            </a:p>
            <a:p>
              <a:r>
                <a:rPr lang="tr-TR" dirty="0">
                  <a:solidFill>
                    <a:srgbClr val="575757"/>
                  </a:solidFill>
                </a:rPr>
                <a:t>Bazı kişiler grup içinde kabul görebilmek için</a:t>
              </a:r>
            </a:p>
            <a:p>
              <a:r>
                <a:rPr lang="tr-TR" dirty="0">
                  <a:solidFill>
                    <a:srgbClr val="575757"/>
                  </a:solidFill>
                </a:rPr>
                <a:t>arkadaşlarının davetiyle alkol kullanmaya başlarlar.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250" fill="hold"/>
                                        <p:tgtEl>
                                          <p:spTgt spid="23"/>
                                        </p:tgtEl>
                                        <p:attrNameLst>
                                          <p:attrName>ppt_x</p:attrName>
                                        </p:attrNameLst>
                                      </p:cBhvr>
                                      <p:tavLst>
                                        <p:tav tm="0">
                                          <p:val>
                                            <p:strVal val="1+#ppt_w/2"/>
                                          </p:val>
                                        </p:tav>
                                        <p:tav tm="100000">
                                          <p:val>
                                            <p:strVal val="#ppt_x"/>
                                          </p:val>
                                        </p:tav>
                                      </p:tavLst>
                                    </p:anim>
                                    <p:anim calcmode="lin" valueType="num">
                                      <p:cBhvr additive="base">
                                        <p:cTn id="32" dur="25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250" fill="hold"/>
                                        <p:tgtEl>
                                          <p:spTgt spid="24"/>
                                        </p:tgtEl>
                                        <p:attrNameLst>
                                          <p:attrName>ppt_x</p:attrName>
                                        </p:attrNameLst>
                                      </p:cBhvr>
                                      <p:tavLst>
                                        <p:tav tm="0">
                                          <p:val>
                                            <p:strVal val="1+#ppt_w/2"/>
                                          </p:val>
                                        </p:tav>
                                        <p:tav tm="100000">
                                          <p:val>
                                            <p:strVal val="#ppt_x"/>
                                          </p:val>
                                        </p:tav>
                                      </p:tavLst>
                                    </p:anim>
                                    <p:anim calcmode="lin" valueType="num">
                                      <p:cBhvr additive="base">
                                        <p:cTn id="37" dur="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3" grpId="0" animBg="1"/>
      <p:bldP spid="15" grpId="0" animBg="1"/>
      <p:bldP spid="26"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78000" t="-36000" r="-16000" b="-6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16" name="Grup 15"/>
          <p:cNvGrpSpPr/>
          <p:nvPr/>
        </p:nvGrpSpPr>
        <p:grpSpPr>
          <a:xfrm>
            <a:off x="554927" y="2467096"/>
            <a:ext cx="7464948" cy="1477328"/>
            <a:chOff x="554927" y="1881525"/>
            <a:chExt cx="7464948" cy="1477328"/>
          </a:xfrm>
        </p:grpSpPr>
        <p:sp>
          <p:nvSpPr>
            <p:cNvPr id="17" name="Metin kutusu 16"/>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Yanlış Algılar</a:t>
              </a:r>
            </a:p>
            <a:p>
              <a:r>
                <a:rPr lang="tr-TR" b="1" dirty="0">
                  <a:solidFill>
                    <a:srgbClr val="575757"/>
                  </a:solidFill>
                </a:rPr>
                <a:t>“Bir kerecikten bir şey olmaz!”</a:t>
              </a:r>
            </a:p>
            <a:p>
              <a:r>
                <a:rPr lang="tr-TR" dirty="0">
                  <a:solidFill>
                    <a:srgbClr val="575757"/>
                  </a:solidFill>
                </a:rPr>
                <a:t>Böylece kişi, “Bir kerecik!” diyerek alkolü dener.</a:t>
              </a:r>
            </a:p>
            <a:p>
              <a:r>
                <a:rPr lang="tr-TR" dirty="0">
                  <a:solidFill>
                    <a:srgbClr val="575757"/>
                  </a:solidFill>
                </a:rPr>
                <a:t>Fakat bu durum bir kereyle sınırlı kalmaz,</a:t>
              </a:r>
            </a:p>
            <a:p>
              <a:r>
                <a:rPr lang="tr-TR" dirty="0">
                  <a:solidFill>
                    <a:srgbClr val="575757"/>
                  </a:solidFill>
                </a:rPr>
                <a:t>mutlaka devamı gelir.</a:t>
              </a:r>
            </a:p>
          </p:txBody>
        </p:sp>
        <p:pic>
          <p:nvPicPr>
            <p:cNvPr id="18" name="Resim 1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7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 fill="hold"/>
                                        <p:tgtEl>
                                          <p:spTgt spid="23"/>
                                        </p:tgtEl>
                                        <p:attrNameLst>
                                          <p:attrName>ppt_x</p:attrName>
                                        </p:attrNameLst>
                                      </p:cBhvr>
                                      <p:tavLst>
                                        <p:tav tm="0">
                                          <p:val>
                                            <p:strVal val="1+#ppt_w/2"/>
                                          </p:val>
                                        </p:tav>
                                        <p:tav tm="100000">
                                          <p:val>
                                            <p:strVal val="#ppt_x"/>
                                          </p:val>
                                        </p:tav>
                                      </p:tavLst>
                                    </p:anim>
                                    <p:anim calcmode="lin" valueType="num">
                                      <p:cBhvr additive="base">
                                        <p:cTn id="28" dur="25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50" fill="hold"/>
                                        <p:tgtEl>
                                          <p:spTgt spid="24"/>
                                        </p:tgtEl>
                                        <p:attrNameLst>
                                          <p:attrName>ppt_x</p:attrName>
                                        </p:attrNameLst>
                                      </p:cBhvr>
                                      <p:tavLst>
                                        <p:tav tm="0">
                                          <p:val>
                                            <p:strVal val="1+#ppt_w/2"/>
                                          </p:val>
                                        </p:tav>
                                        <p:tav tm="100000">
                                          <p:val>
                                            <p:strVal val="#ppt_x"/>
                                          </p:val>
                                        </p:tav>
                                      </p:tavLst>
                                    </p:anim>
                                    <p:anim calcmode="lin" valueType="num">
                                      <p:cBhvr additive="base">
                                        <p:cTn id="33" dur="25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3" grpId="0" animBg="1"/>
      <p:bldP spid="15" grpId="0" animBg="1"/>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l="-47000" b="-2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19" name="Grup 18"/>
          <p:cNvGrpSpPr/>
          <p:nvPr/>
        </p:nvGrpSpPr>
        <p:grpSpPr>
          <a:xfrm>
            <a:off x="554927" y="2471766"/>
            <a:ext cx="7464948" cy="1477328"/>
            <a:chOff x="554927" y="1881525"/>
            <a:chExt cx="7464948" cy="1477328"/>
          </a:xfrm>
        </p:grpSpPr>
        <p:sp>
          <p:nvSpPr>
            <p:cNvPr id="20" name="Metin kutusu 1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Sorunlardan Kaçış</a:t>
              </a:r>
            </a:p>
            <a:p>
              <a:r>
                <a:rPr lang="tr-TR" b="1" dirty="0">
                  <a:solidFill>
                    <a:srgbClr val="575757"/>
                  </a:solidFill>
                </a:rPr>
                <a:t>“Dertlerini unutursun!” </a:t>
              </a:r>
            </a:p>
            <a:p>
              <a:r>
                <a:rPr lang="tr-TR" dirty="0">
                  <a:solidFill>
                    <a:srgbClr val="575757"/>
                  </a:solidFill>
                </a:rPr>
                <a:t>Bazı insanlar, alkol kullanmayı sorunlardan kaçış yolu olarak görürler.</a:t>
              </a:r>
            </a:p>
            <a:p>
              <a:r>
                <a:rPr lang="tr-TR" dirty="0">
                  <a:solidFill>
                    <a:srgbClr val="575757"/>
                  </a:solidFill>
                </a:rPr>
                <a:t>Ne var ki alkol, sorunları asla çözmez, aksine kişinin çözümleri</a:t>
              </a:r>
            </a:p>
            <a:p>
              <a:r>
                <a:rPr lang="tr-TR" dirty="0">
                  <a:solidFill>
                    <a:srgbClr val="575757"/>
                  </a:solidFill>
                </a:rPr>
                <a:t>geciktirmesine ya da çözüm gücünü kaybetmesine yol açar. </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85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 fill="hold"/>
                                        <p:tgtEl>
                                          <p:spTgt spid="23"/>
                                        </p:tgtEl>
                                        <p:attrNameLst>
                                          <p:attrName>ppt_x</p:attrName>
                                        </p:attrNameLst>
                                      </p:cBhvr>
                                      <p:tavLst>
                                        <p:tav tm="0">
                                          <p:val>
                                            <p:strVal val="1+#ppt_w/2"/>
                                          </p:val>
                                        </p:tav>
                                        <p:tav tm="100000">
                                          <p:val>
                                            <p:strVal val="#ppt_x"/>
                                          </p:val>
                                        </p:tav>
                                      </p:tavLst>
                                    </p:anim>
                                    <p:anim calcmode="lin" valueType="num">
                                      <p:cBhvr additive="base">
                                        <p:cTn id="28" dur="25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50" fill="hold"/>
                                        <p:tgtEl>
                                          <p:spTgt spid="24"/>
                                        </p:tgtEl>
                                        <p:attrNameLst>
                                          <p:attrName>ppt_x</p:attrName>
                                        </p:attrNameLst>
                                      </p:cBhvr>
                                      <p:tavLst>
                                        <p:tav tm="0">
                                          <p:val>
                                            <p:strVal val="1+#ppt_w/2"/>
                                          </p:val>
                                        </p:tav>
                                        <p:tav tm="100000">
                                          <p:val>
                                            <p:strVal val="#ppt_x"/>
                                          </p:val>
                                        </p:tav>
                                      </p:tavLst>
                                    </p:anim>
                                    <p:anim calcmode="lin" valueType="num">
                                      <p:cBhvr additive="base">
                                        <p:cTn id="33" dur="25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3" grpId="0" animBg="1"/>
      <p:bldP spid="15" grpId="0" animBg="1"/>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16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1569660"/>
          </a:xfrm>
          <a:prstGeom prst="rect">
            <a:avLst/>
          </a:prstGeom>
          <a:noFill/>
        </p:spPr>
        <p:txBody>
          <a:bodyPr wrap="square" rtlCol="0">
            <a:spAutoFit/>
          </a:bodyPr>
          <a:lstStyle/>
          <a:p>
            <a:r>
              <a:rPr lang="tr-TR" sz="4800" b="1" dirty="0"/>
              <a:t>Yetişkin ve genç bireyin</a:t>
            </a:r>
          </a:p>
          <a:p>
            <a:r>
              <a:rPr lang="tr-TR" sz="4800" b="1" dirty="0"/>
              <a:t>kullanım farkları</a:t>
            </a:r>
          </a:p>
        </p:txBody>
      </p:sp>
      <p:grpSp>
        <p:nvGrpSpPr>
          <p:cNvPr id="29" name="Grup 28"/>
          <p:cNvGrpSpPr/>
          <p:nvPr/>
        </p:nvGrpSpPr>
        <p:grpSpPr>
          <a:xfrm>
            <a:off x="554927" y="2058831"/>
            <a:ext cx="7464948" cy="1938992"/>
            <a:chOff x="554927" y="1881525"/>
            <a:chExt cx="7464948" cy="1938992"/>
          </a:xfrm>
        </p:grpSpPr>
        <p:sp>
          <p:nvSpPr>
            <p:cNvPr id="30" name="Metin kutusu 29"/>
            <p:cNvSpPr txBox="1"/>
            <p:nvPr/>
          </p:nvSpPr>
          <p:spPr>
            <a:xfrm>
              <a:off x="746177" y="1881525"/>
              <a:ext cx="7273698" cy="1938992"/>
            </a:xfrm>
            <a:prstGeom prst="rect">
              <a:avLst/>
            </a:prstGeom>
            <a:noFill/>
          </p:spPr>
          <p:txBody>
            <a:bodyPr wrap="square" rtlCol="0">
              <a:spAutoFit/>
            </a:bodyPr>
            <a:lstStyle/>
            <a:p>
              <a:r>
                <a:rPr lang="tr-TR" sz="2000" dirty="0">
                  <a:solidFill>
                    <a:srgbClr val="575757"/>
                  </a:solidFill>
                </a:rPr>
                <a:t>Alkol kullanımı gençler için çok daha zarar vericidir.</a:t>
              </a:r>
            </a:p>
            <a:p>
              <a:r>
                <a:rPr lang="tr-TR" sz="2000" dirty="0">
                  <a:solidFill>
                    <a:srgbClr val="575757"/>
                  </a:solidFill>
                </a:rPr>
                <a:t>Çünkü gençlerin beyin gelişimi henüz</a:t>
              </a:r>
            </a:p>
            <a:p>
              <a:r>
                <a:rPr lang="tr-TR" sz="2000" dirty="0">
                  <a:solidFill>
                    <a:srgbClr val="575757"/>
                  </a:solidFill>
                </a:rPr>
                <a:t>tamamlanmamıştır. Genç yaşlarda alkol kullanımı,</a:t>
              </a:r>
            </a:p>
            <a:p>
              <a:r>
                <a:rPr lang="tr-TR" sz="2000" dirty="0">
                  <a:solidFill>
                    <a:srgbClr val="575757"/>
                  </a:solidFill>
                </a:rPr>
                <a:t>beynin hafıza, kontrol ve koordinasyonla ilgili</a:t>
              </a:r>
            </a:p>
            <a:p>
              <a:r>
                <a:rPr lang="tr-TR" sz="2000" dirty="0">
                  <a:solidFill>
                    <a:srgbClr val="575757"/>
                  </a:solidFill>
                </a:rPr>
                <a:t>bölgelerinde hasar oluşturabilir. Bu da önemli</a:t>
              </a:r>
            </a:p>
            <a:p>
              <a:r>
                <a:rPr lang="tr-TR" sz="2000" dirty="0">
                  <a:solidFill>
                    <a:srgbClr val="575757"/>
                  </a:solidFill>
                </a:rPr>
                <a:t>sağlık sorunlarına sebep olabilir.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p:cNvGrpSpPr/>
          <p:nvPr/>
        </p:nvGrpSpPr>
        <p:grpSpPr>
          <a:xfrm>
            <a:off x="554927" y="4098895"/>
            <a:ext cx="7464948" cy="707886"/>
            <a:chOff x="554927" y="1881525"/>
            <a:chExt cx="7464948" cy="707886"/>
          </a:xfrm>
        </p:grpSpPr>
        <p:sp>
          <p:nvSpPr>
            <p:cNvPr id="17" name="Metin kutusu 16"/>
            <p:cNvSpPr txBox="1"/>
            <p:nvPr/>
          </p:nvSpPr>
          <p:spPr>
            <a:xfrm>
              <a:off x="746177" y="1881525"/>
              <a:ext cx="7273698" cy="707886"/>
            </a:xfrm>
            <a:prstGeom prst="rect">
              <a:avLst/>
            </a:prstGeom>
            <a:noFill/>
          </p:spPr>
          <p:txBody>
            <a:bodyPr wrap="square" rtlCol="0">
              <a:spAutoFit/>
            </a:bodyPr>
            <a:lstStyle/>
            <a:p>
              <a:r>
                <a:rPr lang="tr-TR" sz="2000" dirty="0">
                  <a:solidFill>
                    <a:srgbClr val="E61F4F"/>
                  </a:solidFill>
                </a:rPr>
                <a:t>13 yaşında alkol kullanımına başlayan</a:t>
              </a:r>
            </a:p>
            <a:p>
              <a:r>
                <a:rPr lang="tr-TR" sz="2000" dirty="0">
                  <a:solidFill>
                    <a:srgbClr val="E61F4F"/>
                  </a:solidFill>
                </a:rPr>
                <a:t>gençlerde alkol bağımlısı olma riski %43 oranında!</a:t>
              </a:r>
            </a:p>
          </p:txBody>
        </p:sp>
        <p:pic>
          <p:nvPicPr>
            <p:cNvPr id="18" name="Resim 1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300"/>
                                        <p:tgtEl>
                                          <p:spTgt spid="16"/>
                                        </p:tgtEl>
                                      </p:cBhvr>
                                    </p:animEffect>
                                  </p:childTnLst>
                                </p:cTn>
                              </p:par>
                            </p:childTnLst>
                          </p:cTn>
                        </p:par>
                        <p:par>
                          <p:cTn id="32" fill="hold">
                            <p:stCondLst>
                              <p:cond delay="1550"/>
                            </p:stCondLst>
                            <p:childTnLst>
                              <p:par>
                                <p:cTn id="33" presetID="2" presetClass="entr" presetSubtype="2"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250" fill="hold"/>
                                        <p:tgtEl>
                                          <p:spTgt spid="42"/>
                                        </p:tgtEl>
                                        <p:attrNameLst>
                                          <p:attrName>ppt_x</p:attrName>
                                        </p:attrNameLst>
                                      </p:cBhvr>
                                      <p:tavLst>
                                        <p:tav tm="0">
                                          <p:val>
                                            <p:strVal val="1+#ppt_w/2"/>
                                          </p:val>
                                        </p:tav>
                                        <p:tav tm="100000">
                                          <p:val>
                                            <p:strVal val="#ppt_x"/>
                                          </p:val>
                                        </p:tav>
                                      </p:tavLst>
                                    </p:anim>
                                    <p:anim calcmode="lin" valueType="num">
                                      <p:cBhvr additive="base">
                                        <p:cTn id="36" dur="250" fill="hold"/>
                                        <p:tgtEl>
                                          <p:spTgt spid="4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250" fill="hold"/>
                                        <p:tgtEl>
                                          <p:spTgt spid="43"/>
                                        </p:tgtEl>
                                        <p:attrNameLst>
                                          <p:attrName>ppt_x</p:attrName>
                                        </p:attrNameLst>
                                      </p:cBhvr>
                                      <p:tavLst>
                                        <p:tav tm="0">
                                          <p:val>
                                            <p:strVal val="1+#ppt_w/2"/>
                                          </p:val>
                                        </p:tav>
                                        <p:tav tm="100000">
                                          <p:val>
                                            <p:strVal val="#ppt_x"/>
                                          </p:val>
                                        </p:tav>
                                      </p:tavLst>
                                    </p:anim>
                                    <p:anim calcmode="lin" valueType="num">
                                      <p:cBhvr additive="base">
                                        <p:cTn id="40"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9" name="Grup 28"/>
          <p:cNvGrpSpPr/>
          <p:nvPr/>
        </p:nvGrpSpPr>
        <p:grpSpPr>
          <a:xfrm>
            <a:off x="554927" y="717818"/>
            <a:ext cx="7464948" cy="1323439"/>
            <a:chOff x="554927" y="1881525"/>
            <a:chExt cx="7464948" cy="1323439"/>
          </a:xfrm>
        </p:grpSpPr>
        <p:sp>
          <p:nvSpPr>
            <p:cNvPr id="30" name="Metin kutusu 29"/>
            <p:cNvSpPr txBox="1"/>
            <p:nvPr/>
          </p:nvSpPr>
          <p:spPr>
            <a:xfrm>
              <a:off x="746177" y="1881525"/>
              <a:ext cx="7273698" cy="1323439"/>
            </a:xfrm>
            <a:prstGeom prst="rect">
              <a:avLst/>
            </a:prstGeom>
            <a:noFill/>
          </p:spPr>
          <p:txBody>
            <a:bodyPr wrap="square" rtlCol="0">
              <a:spAutoFit/>
            </a:bodyPr>
            <a:lstStyle/>
            <a:p>
              <a:r>
                <a:rPr lang="tr-TR" sz="2000" dirty="0">
                  <a:solidFill>
                    <a:srgbClr val="575757"/>
                  </a:solidFill>
                </a:rPr>
                <a:t>Yapılan araştırmalara göre, alkol tüketimine 15</a:t>
              </a:r>
            </a:p>
            <a:p>
              <a:r>
                <a:rPr lang="tr-TR" sz="2000" dirty="0">
                  <a:solidFill>
                    <a:srgbClr val="575757"/>
                  </a:solidFill>
                </a:rPr>
                <a:t>yaşından önce başlayan gençlerde bağımlılık</a:t>
              </a:r>
            </a:p>
            <a:p>
              <a:r>
                <a:rPr lang="tr-TR" sz="2000" dirty="0">
                  <a:solidFill>
                    <a:srgbClr val="575757"/>
                  </a:solidFill>
                </a:rPr>
                <a:t>gelişme riski, 21 yaşında başlayanlara göre</a:t>
              </a:r>
            </a:p>
            <a:p>
              <a:r>
                <a:rPr lang="tr-TR" sz="2000" dirty="0">
                  <a:solidFill>
                    <a:srgbClr val="575757"/>
                  </a:solidFill>
                </a:rPr>
                <a:t>4 kat daha fazladır.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16" name="Grup 15"/>
          <p:cNvGrpSpPr/>
          <p:nvPr/>
        </p:nvGrpSpPr>
        <p:grpSpPr>
          <a:xfrm>
            <a:off x="554927" y="2237416"/>
            <a:ext cx="7464948" cy="707886"/>
            <a:chOff x="554927" y="1881525"/>
            <a:chExt cx="7464948" cy="707886"/>
          </a:xfrm>
        </p:grpSpPr>
        <p:sp>
          <p:nvSpPr>
            <p:cNvPr id="17" name="Metin kutusu 1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kullanan gençler, okul yaşamlarında daha</a:t>
              </a:r>
            </a:p>
            <a:p>
              <a:r>
                <a:rPr lang="tr-TR" sz="2000" dirty="0">
                  <a:solidFill>
                    <a:srgbClr val="575757"/>
                  </a:solidFill>
                </a:rPr>
                <a:t>çok sorun (disiplin ve akademik) yaşamaktadırlar. </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3118045"/>
            <a:ext cx="7464948" cy="707886"/>
            <a:chOff x="554927" y="1881525"/>
            <a:chExt cx="7464948" cy="707886"/>
          </a:xfrm>
        </p:grpSpPr>
        <p:sp>
          <p:nvSpPr>
            <p:cNvPr id="20" name="Metin kutusu 1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kullanımı kişinin şiddet içerikli eylemlere</a:t>
              </a:r>
            </a:p>
            <a:p>
              <a:r>
                <a:rPr lang="tr-TR" sz="2000" dirty="0">
                  <a:solidFill>
                    <a:srgbClr val="575757"/>
                  </a:solidFill>
                </a:rPr>
                <a:t>bulaşma ve/veya maruz kalma riskini arttırır. </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4053875"/>
            <a:ext cx="7464948"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Aynı zamanda alkolle ilişkili trafik kazaları, genç</a:t>
              </a:r>
            </a:p>
            <a:p>
              <a:r>
                <a:rPr lang="tr-TR" sz="2000" dirty="0">
                  <a:solidFill>
                    <a:srgbClr val="575757"/>
                  </a:solidFill>
                </a:rPr>
                <a:t>yaşta ölümlerin ve sakat kalmaların temel nedenidir.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
        <p:nvSpPr>
          <p:cNvPr id="47" name="Oval 5"/>
          <p:cNvSpPr>
            <a:spLocks noChangeArrowheads="1"/>
          </p:cNvSpPr>
          <p:nvPr/>
        </p:nvSpPr>
        <p:spPr bwMode="auto">
          <a:xfrm>
            <a:off x="7361571" y="755812"/>
            <a:ext cx="3906028" cy="3906027"/>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Oval 6"/>
          <p:cNvSpPr>
            <a:spLocks noChangeArrowheads="1"/>
          </p:cNvSpPr>
          <p:nvPr/>
        </p:nvSpPr>
        <p:spPr bwMode="auto">
          <a:xfrm flipH="1">
            <a:off x="7773108" y="1176410"/>
            <a:ext cx="3102617" cy="3104158"/>
          </a:xfrm>
          <a:prstGeom prst="ellipse">
            <a:avLst/>
          </a:prstGeom>
          <a:blipFill dpi="0" rotWithShape="0">
            <a:blip r:embed="rId5"/>
            <a:srcRect/>
            <a:stretch>
              <a:fillRect t="-29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250"/>
                                        <p:tgtEl>
                                          <p:spTgt spid="29"/>
                                        </p:tgtEl>
                                      </p:cBhvr>
                                    </p:animEffect>
                                  </p:childTnLst>
                                </p:cTn>
                              </p:par>
                            </p:childTnLst>
                          </p:cTn>
                        </p:par>
                        <p:par>
                          <p:cTn id="19" fill="hold">
                            <p:stCondLst>
                              <p:cond delay="75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1250"/>
                            </p:stCondLst>
                            <p:childTnLst>
                              <p:par>
                                <p:cTn id="28" presetID="10"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50"/>
                                        <p:tgtEl>
                                          <p:spTgt spid="22"/>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250"/>
                                        <p:tgtEl>
                                          <p:spTgt spid="47"/>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l="-1000" t="-33000" r="-85000" b="-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486404" cy="1569660"/>
          </a:xfrm>
          <a:prstGeom prst="rect">
            <a:avLst/>
          </a:prstGeom>
          <a:noFill/>
        </p:spPr>
        <p:txBody>
          <a:bodyPr wrap="none" rtlCol="0">
            <a:spAutoFit/>
          </a:bodyPr>
          <a:lstStyle/>
          <a:p>
            <a:r>
              <a:rPr lang="tr-TR" sz="4800" b="1" dirty="0">
                <a:solidFill>
                  <a:srgbClr val="231F20"/>
                </a:solidFill>
              </a:rPr>
              <a:t>Bir gencin</a:t>
            </a:r>
          </a:p>
          <a:p>
            <a:r>
              <a:rPr lang="tr-TR" sz="4800" b="1" dirty="0">
                <a:solidFill>
                  <a:srgbClr val="231F20"/>
                </a:solidFill>
              </a:rPr>
              <a:t>hayatından…</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0" y="2638770"/>
            <a:ext cx="3593183" cy="2062103"/>
          </a:xfrm>
          <a:prstGeom prst="rect">
            <a:avLst/>
          </a:prstGeom>
          <a:noFill/>
        </p:spPr>
        <p:txBody>
          <a:bodyPr wrap="square" rtlCol="0">
            <a:spAutoFit/>
          </a:bodyPr>
          <a:lstStyle/>
          <a:p>
            <a:r>
              <a:rPr lang="tr-TR" sz="1600" dirty="0">
                <a:solidFill>
                  <a:srgbClr val="231F20"/>
                </a:solidFill>
              </a:rPr>
              <a:t>Daha 14 yaşındaydım. Bir arkadaş ortamında hiç alkol almadığımı</a:t>
            </a:r>
          </a:p>
          <a:p>
            <a:r>
              <a:rPr lang="tr-TR" sz="1600" dirty="0">
                <a:solidFill>
                  <a:srgbClr val="231F20"/>
                </a:solidFill>
              </a:rPr>
              <a:t>söyledim, alay konusu oldum.</a:t>
            </a:r>
          </a:p>
          <a:p>
            <a:r>
              <a:rPr lang="tr-TR" sz="1600" dirty="0">
                <a:solidFill>
                  <a:srgbClr val="231F20"/>
                </a:solidFill>
              </a:rPr>
              <a:t>O grubun içerisinde olmak</a:t>
            </a:r>
          </a:p>
          <a:p>
            <a:r>
              <a:rPr lang="tr-TR" sz="1600" dirty="0">
                <a:solidFill>
                  <a:srgbClr val="231F20"/>
                </a:solidFill>
              </a:rPr>
              <a:t>arzusuyla, “Bir kereden bir</a:t>
            </a:r>
          </a:p>
          <a:p>
            <a:r>
              <a:rPr lang="tr-TR" sz="1600" dirty="0">
                <a:solidFill>
                  <a:srgbClr val="231F20"/>
                </a:solidFill>
              </a:rPr>
              <a:t>şey olmaz nasılsa!”</a:t>
            </a:r>
          </a:p>
          <a:p>
            <a:r>
              <a:rPr lang="tr-TR" sz="1600" dirty="0">
                <a:solidFill>
                  <a:srgbClr val="231F20"/>
                </a:solidFill>
              </a:rPr>
              <a:t>diyerek denedim.</a:t>
            </a:r>
          </a:p>
          <a:p>
            <a:r>
              <a:rPr lang="tr-TR" sz="1600" dirty="0">
                <a:solidFill>
                  <a:srgbClr val="231F20"/>
                </a:solidFill>
              </a:rPr>
              <a:t>Ve sonra…</a:t>
            </a:r>
            <a:endParaRPr lang="tr-TR" sz="1600" b="1" dirty="0">
              <a:solidFill>
                <a:srgbClr val="231F20"/>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19364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346178" cy="1015663"/>
          </a:xfrm>
          <a:prstGeom prst="rect">
            <a:avLst/>
          </a:prstGeom>
          <a:noFill/>
        </p:spPr>
        <p:txBody>
          <a:bodyPr wrap="none" rtlCol="0">
            <a:spAutoFit/>
          </a:bodyPr>
          <a:lstStyle/>
          <a:p>
            <a:r>
              <a:rPr lang="tr-TR" sz="6000" b="1" dirty="0"/>
              <a:t>Alkol ve araç kullanımı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403313"/>
            <a:ext cx="7360041" cy="2031325"/>
            <a:chOff x="554927" y="1881525"/>
            <a:chExt cx="7360041" cy="2031325"/>
          </a:xfrm>
        </p:grpSpPr>
        <p:sp>
          <p:nvSpPr>
            <p:cNvPr id="16" name="Metin kutusu 15"/>
            <p:cNvSpPr txBox="1"/>
            <p:nvPr/>
          </p:nvSpPr>
          <p:spPr>
            <a:xfrm>
              <a:off x="746176" y="1881525"/>
              <a:ext cx="7168792" cy="2031325"/>
            </a:xfrm>
            <a:prstGeom prst="rect">
              <a:avLst/>
            </a:prstGeom>
            <a:noFill/>
          </p:spPr>
          <p:txBody>
            <a:bodyPr wrap="square" rtlCol="0">
              <a:spAutoFit/>
            </a:bodyPr>
            <a:lstStyle/>
            <a:p>
              <a:r>
                <a:rPr lang="tr-TR" dirty="0">
                  <a:solidFill>
                    <a:srgbClr val="575757"/>
                  </a:solidFill>
                </a:rPr>
                <a:t>Alkollü olarak araç kullanılması pek çok kazaya sebep olmaktadır.</a:t>
              </a:r>
            </a:p>
            <a:p>
              <a:r>
                <a:rPr lang="tr-TR" dirty="0">
                  <a:solidFill>
                    <a:srgbClr val="575757"/>
                  </a:solidFill>
                </a:rPr>
                <a:t>Çünkü alkol miktarı arttıkça kandaki  oksijen oranı azalır. Bunun</a:t>
              </a:r>
            </a:p>
            <a:p>
              <a:r>
                <a:rPr lang="tr-TR" dirty="0">
                  <a:solidFill>
                    <a:srgbClr val="575757"/>
                  </a:solidFill>
                </a:rPr>
                <a:t>sonucunda yeterince oksijen alamayan beyin,  fonksiyonlarını</a:t>
              </a:r>
            </a:p>
            <a:p>
              <a:r>
                <a:rPr lang="tr-TR" dirty="0">
                  <a:solidFill>
                    <a:srgbClr val="575757"/>
                  </a:solidFill>
                </a:rPr>
                <a:t>kaybetmeye başlar.</a:t>
              </a:r>
            </a:p>
            <a:p>
              <a:endParaRPr lang="tr-TR" dirty="0">
                <a:solidFill>
                  <a:srgbClr val="575757"/>
                </a:solidFill>
              </a:endParaRPr>
            </a:p>
            <a:p>
              <a:r>
                <a:rPr lang="tr-TR" dirty="0">
                  <a:solidFill>
                    <a:srgbClr val="575757"/>
                  </a:solidFill>
                </a:rPr>
                <a:t>Bu da sürücü üzerinde çeşitli fiziksel ve psikolojik</a:t>
              </a:r>
            </a:p>
            <a:p>
              <a:r>
                <a:rPr lang="tr-TR" dirty="0">
                  <a:solidFill>
                    <a:srgbClr val="575757"/>
                  </a:solidFill>
                </a:rPr>
                <a:t>bozukluklara yol açar.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3"/>
          <a:srcRect t="9445" r="4451"/>
          <a:stretch/>
        </p:blipFill>
        <p:spPr>
          <a:xfrm>
            <a:off x="6477069" y="-9833"/>
            <a:ext cx="5705099" cy="6889161"/>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5427961" cy="4093428"/>
          </a:xfrm>
          <a:prstGeom prst="rect">
            <a:avLst/>
          </a:prstGeom>
          <a:noFill/>
        </p:spPr>
        <p:txBody>
          <a:bodyPr wrap="none" rtlCol="0">
            <a:spAutoFit/>
          </a:bodyPr>
          <a:lstStyle/>
          <a:p>
            <a:r>
              <a:rPr lang="tr-TR" sz="2000" dirty="0">
                <a:solidFill>
                  <a:srgbClr val="575757"/>
                </a:solidFill>
              </a:rPr>
              <a:t>Bağımlılık nedir?</a:t>
            </a:r>
          </a:p>
          <a:p>
            <a:r>
              <a:rPr lang="tr-TR" sz="2000" dirty="0">
                <a:solidFill>
                  <a:srgbClr val="575757"/>
                </a:solidFill>
              </a:rPr>
              <a:t>Alkol nedir?</a:t>
            </a:r>
          </a:p>
          <a:p>
            <a:r>
              <a:rPr lang="tr-TR" sz="2000" dirty="0">
                <a:solidFill>
                  <a:srgbClr val="575757"/>
                </a:solidFill>
              </a:rPr>
              <a:t>Alkol bağımlılığı nasıl oluşur?</a:t>
            </a:r>
          </a:p>
          <a:p>
            <a:r>
              <a:rPr lang="tr-TR" sz="2000" dirty="0">
                <a:solidFill>
                  <a:srgbClr val="575757"/>
                </a:solidFill>
              </a:rPr>
              <a:t>Alkol vücutta nasıl bir yol izler?</a:t>
            </a:r>
          </a:p>
          <a:p>
            <a:r>
              <a:rPr lang="tr-TR" sz="2000" dirty="0">
                <a:solidFill>
                  <a:srgbClr val="575757"/>
                </a:solidFill>
              </a:rPr>
              <a:t>Kısa dönemdeki etkileri</a:t>
            </a:r>
          </a:p>
          <a:p>
            <a:r>
              <a:rPr lang="tr-TR" sz="2000" dirty="0">
                <a:solidFill>
                  <a:srgbClr val="575757"/>
                </a:solidFill>
              </a:rPr>
              <a:t>Uzun dönemdeki etkileri</a:t>
            </a:r>
          </a:p>
          <a:p>
            <a:r>
              <a:rPr lang="tr-TR" sz="2000" dirty="0">
                <a:solidFill>
                  <a:srgbClr val="575757"/>
                </a:solidFill>
              </a:rPr>
              <a:t>Alkole nasıl başlanıyor? </a:t>
            </a:r>
          </a:p>
          <a:p>
            <a:r>
              <a:rPr lang="tr-TR" sz="2000" dirty="0">
                <a:solidFill>
                  <a:srgbClr val="575757"/>
                </a:solidFill>
              </a:rPr>
              <a:t>Yetişkin ve genç bireyin kullanım farkları</a:t>
            </a:r>
          </a:p>
          <a:p>
            <a:r>
              <a:rPr lang="tr-TR" sz="2000" dirty="0">
                <a:solidFill>
                  <a:srgbClr val="575757"/>
                </a:solidFill>
              </a:rPr>
              <a:t>Alkol ve araç kullanım ilişkisi</a:t>
            </a:r>
          </a:p>
          <a:p>
            <a:r>
              <a:rPr lang="tr-TR" sz="2000" dirty="0">
                <a:solidFill>
                  <a:srgbClr val="575757"/>
                </a:solidFill>
              </a:rPr>
              <a:t>Yanlış bilinenler</a:t>
            </a:r>
          </a:p>
          <a:p>
            <a:r>
              <a:rPr lang="tr-TR" sz="2000" dirty="0">
                <a:solidFill>
                  <a:srgbClr val="575757"/>
                </a:solidFill>
              </a:rPr>
              <a:t>Davet yalanlarından korunmak</a:t>
            </a:r>
          </a:p>
          <a:p>
            <a:r>
              <a:rPr lang="tr-TR" sz="2000" dirty="0" smtClean="0">
                <a:solidFill>
                  <a:srgbClr val="575757"/>
                </a:solidFill>
              </a:rPr>
              <a:t>Alkolden korunmak </a:t>
            </a:r>
            <a:r>
              <a:rPr lang="tr-TR" sz="2000" dirty="0">
                <a:solidFill>
                  <a:srgbClr val="575757"/>
                </a:solidFill>
              </a:rPr>
              <a:t>için dikkat edilmesi gerekenler</a:t>
            </a:r>
          </a:p>
          <a:p>
            <a:r>
              <a:rPr lang="tr-TR" sz="2000" dirty="0">
                <a:solidFill>
                  <a:srgbClr val="575757"/>
                </a:solidFill>
              </a:rPr>
              <a:t>Doğru - </a:t>
            </a:r>
            <a:r>
              <a:rPr lang="tr-TR" sz="2000">
                <a:solidFill>
                  <a:srgbClr val="575757"/>
                </a:solidFill>
              </a:rPr>
              <a:t>Yanlış </a:t>
            </a:r>
            <a:r>
              <a:rPr lang="tr-TR" sz="2000" smtClean="0">
                <a:solidFill>
                  <a:srgbClr val="575757"/>
                </a:solidFill>
              </a:rPr>
              <a:t>etkinliği</a:t>
            </a:r>
            <a:endParaRPr lang="tr-TR" sz="2000"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346178" cy="1015663"/>
          </a:xfrm>
          <a:prstGeom prst="rect">
            <a:avLst/>
          </a:prstGeom>
          <a:noFill/>
        </p:spPr>
        <p:txBody>
          <a:bodyPr wrap="none" rtlCol="0">
            <a:spAutoFit/>
          </a:bodyPr>
          <a:lstStyle/>
          <a:p>
            <a:r>
              <a:rPr lang="tr-TR" sz="6000" b="1" dirty="0"/>
              <a:t>Alkol ve araç kullanımı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8" name="Grup 7"/>
          <p:cNvGrpSpPr/>
          <p:nvPr/>
        </p:nvGrpSpPr>
        <p:grpSpPr>
          <a:xfrm>
            <a:off x="365804" y="1957683"/>
            <a:ext cx="2020070" cy="646331"/>
            <a:chOff x="365804" y="1957683"/>
            <a:chExt cx="2020070" cy="646331"/>
          </a:xfrm>
        </p:grpSpPr>
        <p:sp>
          <p:nvSpPr>
            <p:cNvPr id="3" name="Dikdörtgen 2"/>
            <p:cNvSpPr/>
            <p:nvPr/>
          </p:nvSpPr>
          <p:spPr>
            <a:xfrm>
              <a:off x="725804" y="1957683"/>
              <a:ext cx="1660070" cy="646331"/>
            </a:xfrm>
            <a:prstGeom prst="rect">
              <a:avLst/>
            </a:prstGeom>
          </p:spPr>
          <p:txBody>
            <a:bodyPr wrap="none">
              <a:spAutoFit/>
            </a:bodyPr>
            <a:lstStyle/>
            <a:p>
              <a:r>
                <a:rPr lang="tr-TR" b="1" dirty="0">
                  <a:solidFill>
                    <a:srgbClr val="E61F4F"/>
                  </a:solidFill>
                </a:rPr>
                <a:t>Olaylar zincirini</a:t>
              </a:r>
            </a:p>
            <a:p>
              <a:r>
                <a:rPr lang="tr-TR" b="1" dirty="0">
                  <a:solidFill>
                    <a:srgbClr val="E61F4F"/>
                  </a:solidFill>
                </a:rPr>
                <a:t>kavrayamama</a:t>
              </a:r>
            </a:p>
          </p:txBody>
        </p:sp>
        <p:pic>
          <p:nvPicPr>
            <p:cNvPr id="7" name="Resim 6"/>
            <p:cNvPicPr>
              <a:picLocks noChangeAspect="1"/>
            </p:cNvPicPr>
            <p:nvPr/>
          </p:nvPicPr>
          <p:blipFill>
            <a:blip r:embed="rId5"/>
            <a:stretch>
              <a:fillRect/>
            </a:stretch>
          </p:blipFill>
          <p:spPr>
            <a:xfrm>
              <a:off x="365804" y="2212870"/>
              <a:ext cx="360000" cy="123750"/>
            </a:xfrm>
            <a:prstGeom prst="rect">
              <a:avLst/>
            </a:prstGeom>
          </p:spPr>
        </p:pic>
      </p:grpSp>
      <p:grpSp>
        <p:nvGrpSpPr>
          <p:cNvPr id="11" name="Grup 10"/>
          <p:cNvGrpSpPr/>
          <p:nvPr/>
        </p:nvGrpSpPr>
        <p:grpSpPr>
          <a:xfrm>
            <a:off x="2811639" y="2705004"/>
            <a:ext cx="1365660" cy="646331"/>
            <a:chOff x="2811639" y="2705004"/>
            <a:chExt cx="1365660" cy="646331"/>
          </a:xfrm>
        </p:grpSpPr>
        <p:sp>
          <p:nvSpPr>
            <p:cNvPr id="17" name="Dikdörtgen 16"/>
            <p:cNvSpPr/>
            <p:nvPr/>
          </p:nvSpPr>
          <p:spPr>
            <a:xfrm>
              <a:off x="3171639" y="2705004"/>
              <a:ext cx="1005660" cy="646331"/>
            </a:xfrm>
            <a:prstGeom prst="rect">
              <a:avLst/>
            </a:prstGeom>
          </p:spPr>
          <p:txBody>
            <a:bodyPr wrap="none">
              <a:spAutoFit/>
            </a:bodyPr>
            <a:lstStyle/>
            <a:p>
              <a:r>
                <a:rPr lang="tr-TR" b="1" dirty="0">
                  <a:solidFill>
                    <a:srgbClr val="E61F4F"/>
                  </a:solidFill>
                </a:rPr>
                <a:t>Dikkat</a:t>
              </a:r>
            </a:p>
            <a:p>
              <a:r>
                <a:rPr lang="tr-TR" b="1" dirty="0">
                  <a:solidFill>
                    <a:srgbClr val="E61F4F"/>
                  </a:solidFill>
                </a:rPr>
                <a:t>azalması</a:t>
              </a:r>
            </a:p>
          </p:txBody>
        </p:sp>
        <p:pic>
          <p:nvPicPr>
            <p:cNvPr id="25" name="Resim 24"/>
            <p:cNvPicPr>
              <a:picLocks noChangeAspect="1"/>
            </p:cNvPicPr>
            <p:nvPr/>
          </p:nvPicPr>
          <p:blipFill>
            <a:blip r:embed="rId5"/>
            <a:stretch>
              <a:fillRect/>
            </a:stretch>
          </p:blipFill>
          <p:spPr>
            <a:xfrm>
              <a:off x="2811639" y="2966294"/>
              <a:ext cx="360000" cy="123750"/>
            </a:xfrm>
            <a:prstGeom prst="rect">
              <a:avLst/>
            </a:prstGeom>
          </p:spPr>
        </p:pic>
      </p:grpSp>
      <p:grpSp>
        <p:nvGrpSpPr>
          <p:cNvPr id="12" name="Grup 11"/>
          <p:cNvGrpSpPr/>
          <p:nvPr/>
        </p:nvGrpSpPr>
        <p:grpSpPr>
          <a:xfrm>
            <a:off x="4720410" y="1881525"/>
            <a:ext cx="1627472" cy="646331"/>
            <a:chOff x="4720410" y="1881525"/>
            <a:chExt cx="1627472" cy="646331"/>
          </a:xfrm>
        </p:grpSpPr>
        <p:sp>
          <p:nvSpPr>
            <p:cNvPr id="18" name="Dikdörtgen 17"/>
            <p:cNvSpPr/>
            <p:nvPr/>
          </p:nvSpPr>
          <p:spPr>
            <a:xfrm>
              <a:off x="5078945" y="1881525"/>
              <a:ext cx="1268937" cy="646331"/>
            </a:xfrm>
            <a:prstGeom prst="rect">
              <a:avLst/>
            </a:prstGeom>
          </p:spPr>
          <p:txBody>
            <a:bodyPr wrap="none">
              <a:spAutoFit/>
            </a:bodyPr>
            <a:lstStyle/>
            <a:p>
              <a:r>
                <a:rPr lang="tr-TR" b="1" dirty="0">
                  <a:solidFill>
                    <a:srgbClr val="E61F4F"/>
                  </a:solidFill>
                </a:rPr>
                <a:t>Görme ve</a:t>
              </a:r>
            </a:p>
            <a:p>
              <a:r>
                <a:rPr lang="tr-TR" b="1" dirty="0">
                  <a:solidFill>
                    <a:srgbClr val="E61F4F"/>
                  </a:solidFill>
                </a:rPr>
                <a:t>işitme zaafı</a:t>
              </a:r>
            </a:p>
          </p:txBody>
        </p:sp>
        <p:pic>
          <p:nvPicPr>
            <p:cNvPr id="26" name="Resim 25"/>
            <p:cNvPicPr>
              <a:picLocks noChangeAspect="1"/>
            </p:cNvPicPr>
            <p:nvPr/>
          </p:nvPicPr>
          <p:blipFill>
            <a:blip r:embed="rId5"/>
            <a:stretch>
              <a:fillRect/>
            </a:stretch>
          </p:blipFill>
          <p:spPr>
            <a:xfrm>
              <a:off x="4720410" y="2150995"/>
              <a:ext cx="360000" cy="123750"/>
            </a:xfrm>
            <a:prstGeom prst="rect">
              <a:avLst/>
            </a:prstGeom>
          </p:spPr>
        </p:pic>
      </p:grpSp>
      <p:grpSp>
        <p:nvGrpSpPr>
          <p:cNvPr id="23" name="Grup 22"/>
          <p:cNvGrpSpPr/>
          <p:nvPr/>
        </p:nvGrpSpPr>
        <p:grpSpPr>
          <a:xfrm>
            <a:off x="4863371" y="3269478"/>
            <a:ext cx="1499671" cy="369332"/>
            <a:chOff x="4863371" y="3269478"/>
            <a:chExt cx="1499671" cy="369332"/>
          </a:xfrm>
        </p:grpSpPr>
        <p:sp>
          <p:nvSpPr>
            <p:cNvPr id="21" name="Dikdörtgen 20"/>
            <p:cNvSpPr/>
            <p:nvPr/>
          </p:nvSpPr>
          <p:spPr>
            <a:xfrm>
              <a:off x="5223371" y="3269478"/>
              <a:ext cx="1139671" cy="369332"/>
            </a:xfrm>
            <a:prstGeom prst="rect">
              <a:avLst/>
            </a:prstGeom>
          </p:spPr>
          <p:txBody>
            <a:bodyPr wrap="none">
              <a:spAutoFit/>
            </a:bodyPr>
            <a:lstStyle/>
            <a:p>
              <a:r>
                <a:rPr lang="tr-TR" b="1" dirty="0">
                  <a:solidFill>
                    <a:srgbClr val="E61F4F"/>
                  </a:solidFill>
                </a:rPr>
                <a:t>Yorgunluk</a:t>
              </a:r>
            </a:p>
          </p:txBody>
        </p:sp>
        <p:pic>
          <p:nvPicPr>
            <p:cNvPr id="27" name="Resim 26"/>
            <p:cNvPicPr>
              <a:picLocks noChangeAspect="1"/>
            </p:cNvPicPr>
            <p:nvPr/>
          </p:nvPicPr>
          <p:blipFill>
            <a:blip r:embed="rId5"/>
            <a:stretch>
              <a:fillRect/>
            </a:stretch>
          </p:blipFill>
          <p:spPr>
            <a:xfrm>
              <a:off x="4863371" y="3421336"/>
              <a:ext cx="360000" cy="123750"/>
            </a:xfrm>
            <a:prstGeom prst="rect">
              <a:avLst/>
            </a:prstGeom>
          </p:spPr>
        </p:pic>
      </p:grpSp>
      <p:grpSp>
        <p:nvGrpSpPr>
          <p:cNvPr id="32" name="Grup 31"/>
          <p:cNvGrpSpPr/>
          <p:nvPr/>
        </p:nvGrpSpPr>
        <p:grpSpPr>
          <a:xfrm>
            <a:off x="795376" y="3335452"/>
            <a:ext cx="1151307" cy="646331"/>
            <a:chOff x="795376" y="3335452"/>
            <a:chExt cx="1151307" cy="646331"/>
          </a:xfrm>
        </p:grpSpPr>
        <p:sp>
          <p:nvSpPr>
            <p:cNvPr id="19" name="Dikdörtgen 18"/>
            <p:cNvSpPr/>
            <p:nvPr/>
          </p:nvSpPr>
          <p:spPr>
            <a:xfrm>
              <a:off x="1155376" y="3335452"/>
              <a:ext cx="791307" cy="646331"/>
            </a:xfrm>
            <a:prstGeom prst="rect">
              <a:avLst/>
            </a:prstGeom>
          </p:spPr>
          <p:txBody>
            <a:bodyPr wrap="none">
              <a:spAutoFit/>
            </a:bodyPr>
            <a:lstStyle/>
            <a:p>
              <a:r>
                <a:rPr lang="tr-TR" b="1" dirty="0">
                  <a:solidFill>
                    <a:srgbClr val="E61F4F"/>
                  </a:solidFill>
                </a:rPr>
                <a:t>Denge</a:t>
              </a:r>
            </a:p>
            <a:p>
              <a:r>
                <a:rPr lang="tr-TR" b="1" dirty="0">
                  <a:solidFill>
                    <a:srgbClr val="E61F4F"/>
                  </a:solidFill>
                </a:rPr>
                <a:t>kaybı</a:t>
              </a:r>
            </a:p>
          </p:txBody>
        </p:sp>
        <p:pic>
          <p:nvPicPr>
            <p:cNvPr id="28" name="Resim 27"/>
            <p:cNvPicPr>
              <a:picLocks noChangeAspect="1"/>
            </p:cNvPicPr>
            <p:nvPr/>
          </p:nvPicPr>
          <p:blipFill>
            <a:blip r:embed="rId5"/>
            <a:stretch>
              <a:fillRect/>
            </a:stretch>
          </p:blipFill>
          <p:spPr>
            <a:xfrm>
              <a:off x="795376" y="3596742"/>
              <a:ext cx="360000" cy="123750"/>
            </a:xfrm>
            <a:prstGeom prst="rect">
              <a:avLst/>
            </a:prstGeom>
          </p:spPr>
        </p:pic>
      </p:grpSp>
      <p:grpSp>
        <p:nvGrpSpPr>
          <p:cNvPr id="31" name="Grup 30"/>
          <p:cNvGrpSpPr/>
          <p:nvPr/>
        </p:nvGrpSpPr>
        <p:grpSpPr>
          <a:xfrm>
            <a:off x="2076228" y="4359401"/>
            <a:ext cx="1788083" cy="646331"/>
            <a:chOff x="2076228" y="4359401"/>
            <a:chExt cx="1788083" cy="646331"/>
          </a:xfrm>
        </p:grpSpPr>
        <p:sp>
          <p:nvSpPr>
            <p:cNvPr id="20" name="Dikdörtgen 19"/>
            <p:cNvSpPr/>
            <p:nvPr/>
          </p:nvSpPr>
          <p:spPr>
            <a:xfrm>
              <a:off x="2436228" y="4359401"/>
              <a:ext cx="1428083" cy="646331"/>
            </a:xfrm>
            <a:prstGeom prst="rect">
              <a:avLst/>
            </a:prstGeom>
          </p:spPr>
          <p:txBody>
            <a:bodyPr wrap="none">
              <a:spAutoFit/>
            </a:bodyPr>
            <a:lstStyle/>
            <a:p>
              <a:r>
                <a:rPr lang="tr-TR" b="1" dirty="0">
                  <a:solidFill>
                    <a:srgbClr val="E61F4F"/>
                  </a:solidFill>
                </a:rPr>
                <a:t>Bildiklerini</a:t>
              </a:r>
            </a:p>
            <a:p>
              <a:r>
                <a:rPr lang="tr-TR" b="1" dirty="0">
                  <a:solidFill>
                    <a:srgbClr val="E61F4F"/>
                  </a:solidFill>
                </a:rPr>
                <a:t>yanlış yapma</a:t>
              </a:r>
            </a:p>
          </p:txBody>
        </p:sp>
        <p:pic>
          <p:nvPicPr>
            <p:cNvPr id="29" name="Resim 28"/>
            <p:cNvPicPr>
              <a:picLocks noChangeAspect="1"/>
            </p:cNvPicPr>
            <p:nvPr/>
          </p:nvPicPr>
          <p:blipFill>
            <a:blip r:embed="rId5"/>
            <a:stretch>
              <a:fillRect/>
            </a:stretch>
          </p:blipFill>
          <p:spPr>
            <a:xfrm>
              <a:off x="2076228" y="4620691"/>
              <a:ext cx="360000" cy="123750"/>
            </a:xfrm>
            <a:prstGeom prst="rect">
              <a:avLst/>
            </a:prstGeom>
          </p:spPr>
        </p:pic>
      </p:grpSp>
      <p:grpSp>
        <p:nvGrpSpPr>
          <p:cNvPr id="24" name="Grup 23"/>
          <p:cNvGrpSpPr/>
          <p:nvPr/>
        </p:nvGrpSpPr>
        <p:grpSpPr>
          <a:xfrm>
            <a:off x="4403492" y="4553017"/>
            <a:ext cx="1738402" cy="646331"/>
            <a:chOff x="4403492" y="4553017"/>
            <a:chExt cx="1738402" cy="646331"/>
          </a:xfrm>
        </p:grpSpPr>
        <p:sp>
          <p:nvSpPr>
            <p:cNvPr id="22" name="Dikdörtgen 21"/>
            <p:cNvSpPr/>
            <p:nvPr/>
          </p:nvSpPr>
          <p:spPr>
            <a:xfrm>
              <a:off x="4764594" y="4553017"/>
              <a:ext cx="1377300" cy="646331"/>
            </a:xfrm>
            <a:prstGeom prst="rect">
              <a:avLst/>
            </a:prstGeom>
          </p:spPr>
          <p:txBody>
            <a:bodyPr wrap="none">
              <a:spAutoFit/>
            </a:bodyPr>
            <a:lstStyle/>
            <a:p>
              <a:r>
                <a:rPr lang="tr-TR" b="1" dirty="0">
                  <a:solidFill>
                    <a:srgbClr val="E61F4F"/>
                  </a:solidFill>
                </a:rPr>
                <a:t>Kas kontrolü</a:t>
              </a:r>
            </a:p>
            <a:p>
              <a:r>
                <a:rPr lang="tr-TR" b="1" dirty="0">
                  <a:solidFill>
                    <a:srgbClr val="E61F4F"/>
                  </a:solidFill>
                </a:rPr>
                <a:t>azalması</a:t>
              </a:r>
            </a:p>
          </p:txBody>
        </p:sp>
        <p:pic>
          <p:nvPicPr>
            <p:cNvPr id="30" name="Resim 29"/>
            <p:cNvPicPr>
              <a:picLocks noChangeAspect="1"/>
            </p:cNvPicPr>
            <p:nvPr/>
          </p:nvPicPr>
          <p:blipFill>
            <a:blip r:embed="rId5"/>
            <a:stretch>
              <a:fillRect/>
            </a:stretch>
          </p:blipFill>
          <p:spPr>
            <a:xfrm>
              <a:off x="4403492" y="4814307"/>
              <a:ext cx="360000" cy="123750"/>
            </a:xfrm>
            <a:prstGeom prst="rect">
              <a:avLst/>
            </a:prstGeom>
          </p:spPr>
        </p:pic>
      </p:grpSp>
    </p:spTree>
    <p:extLst>
      <p:ext uri="{BB962C8B-B14F-4D97-AF65-F5344CB8AC3E}">
        <p14:creationId xmlns:p14="http://schemas.microsoft.com/office/powerpoint/2010/main" val="3487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699842" cy="1015663"/>
          </a:xfrm>
          <a:prstGeom prst="rect">
            <a:avLst/>
          </a:prstGeom>
          <a:noFill/>
        </p:spPr>
        <p:txBody>
          <a:bodyPr wrap="none" rtlCol="0">
            <a:spAutoFit/>
          </a:bodyPr>
          <a:lstStyle/>
          <a:p>
            <a:r>
              <a:rPr lang="tr-TR" sz="6000" b="1" dirty="0"/>
              <a:t>Yazıyor!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2040438"/>
            <a:ext cx="5778760" cy="1200329"/>
            <a:chOff x="554927" y="1881525"/>
            <a:chExt cx="5778760" cy="1200329"/>
          </a:xfrm>
        </p:grpSpPr>
        <p:sp>
          <p:nvSpPr>
            <p:cNvPr id="16" name="Metin kutusu 15"/>
            <p:cNvSpPr txBox="1"/>
            <p:nvPr/>
          </p:nvSpPr>
          <p:spPr>
            <a:xfrm>
              <a:off x="746176" y="1881525"/>
              <a:ext cx="5587511" cy="1200329"/>
            </a:xfrm>
            <a:prstGeom prst="rect">
              <a:avLst/>
            </a:prstGeom>
            <a:noFill/>
          </p:spPr>
          <p:txBody>
            <a:bodyPr wrap="square" rtlCol="0">
              <a:spAutoFit/>
            </a:bodyPr>
            <a:lstStyle/>
            <a:p>
              <a:r>
                <a:rPr lang="tr-TR" dirty="0">
                  <a:solidFill>
                    <a:srgbClr val="575757"/>
                  </a:solidFill>
                </a:rPr>
                <a:t>Gazetelerin 3. sayfa haberlerini gözünüzün</a:t>
              </a:r>
            </a:p>
            <a:p>
              <a:r>
                <a:rPr lang="tr-TR" dirty="0">
                  <a:solidFill>
                    <a:srgbClr val="575757"/>
                  </a:solidFill>
                </a:rPr>
                <a:t>önüne getirin. Haberlerde yer alan birtakım</a:t>
              </a:r>
            </a:p>
            <a:p>
              <a:r>
                <a:rPr lang="tr-TR" dirty="0">
                  <a:solidFill>
                    <a:srgbClr val="575757"/>
                  </a:solidFill>
                </a:rPr>
                <a:t>ayrıntılardan yola çıkarak alkol kullanımını</a:t>
              </a:r>
            </a:p>
            <a:p>
              <a:r>
                <a:rPr lang="tr-TR" dirty="0">
                  <a:solidFill>
                    <a:srgbClr val="575757"/>
                  </a:solidFill>
                </a:rPr>
                <a:t> yol açabileceği trajik sonuçları listeleyiniz.</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16000" r="-3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bilinenler</a:t>
            </a:r>
          </a:p>
        </p:txBody>
      </p:sp>
      <p:grpSp>
        <p:nvGrpSpPr>
          <p:cNvPr id="29" name="Grup 28"/>
          <p:cNvGrpSpPr/>
          <p:nvPr/>
        </p:nvGrpSpPr>
        <p:grpSpPr>
          <a:xfrm>
            <a:off x="554927" y="1454754"/>
            <a:ext cx="7464948" cy="1477328"/>
            <a:chOff x="554927" y="1881525"/>
            <a:chExt cx="7464948" cy="1477328"/>
          </a:xfrm>
        </p:grpSpPr>
        <p:sp>
          <p:nvSpPr>
            <p:cNvPr id="30" name="Metin kutusu 2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İddia ederler ki...</a:t>
              </a:r>
            </a:p>
            <a:p>
              <a:r>
                <a:rPr lang="tr-TR" dirty="0">
                  <a:solidFill>
                    <a:srgbClr val="575757"/>
                  </a:solidFill>
                </a:rPr>
                <a:t>“Alkol, uykuyu düzenler.” Yanlış!</a:t>
              </a:r>
            </a:p>
            <a:p>
              <a:r>
                <a:rPr lang="tr-TR" dirty="0">
                  <a:solidFill>
                    <a:srgbClr val="575757"/>
                  </a:solidFill>
                </a:rPr>
                <a:t>Alkol kullanımı, oluşturduğu gevşekliğin etkisiyle uyku verebilir. Ancak alkol kullanan kişinin uyku düzeni ve kalitesi bozulur. Alkolün etkisiyle uyunan uyku, tam anlamıyla kaliteli bir uyku olmadığı için kişi aslında uykusuz kalır. </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54927" y="2924925"/>
            <a:ext cx="7464948" cy="923330"/>
            <a:chOff x="554927" y="1881525"/>
            <a:chExt cx="7464948" cy="923330"/>
          </a:xfrm>
        </p:grpSpPr>
        <p:sp>
          <p:nvSpPr>
            <p:cNvPr id="40" name="Metin kutusu 39"/>
            <p:cNvSpPr txBox="1"/>
            <p:nvPr/>
          </p:nvSpPr>
          <p:spPr>
            <a:xfrm>
              <a:off x="746177" y="1881525"/>
              <a:ext cx="7273698" cy="923330"/>
            </a:xfrm>
            <a:prstGeom prst="rect">
              <a:avLst/>
            </a:prstGeom>
            <a:noFill/>
          </p:spPr>
          <p:txBody>
            <a:bodyPr wrap="square" rtlCol="0">
              <a:spAutoFit/>
            </a:bodyPr>
            <a:lstStyle/>
            <a:p>
              <a:r>
                <a:rPr lang="tr-TR" b="1" dirty="0">
                  <a:solidFill>
                    <a:srgbClr val="E61F4F"/>
                  </a:solidFill>
                </a:rPr>
                <a:t>Söylentiye göre...</a:t>
              </a:r>
            </a:p>
            <a:p>
              <a:r>
                <a:rPr lang="tr-TR" dirty="0">
                  <a:solidFill>
                    <a:srgbClr val="575757"/>
                  </a:solidFill>
                </a:rPr>
                <a:t>"Alkol, cinsel gücü arttırır! Yanlış!</a:t>
              </a:r>
            </a:p>
            <a:p>
              <a:r>
                <a:rPr lang="tr-TR" dirty="0">
                  <a:solidFill>
                    <a:srgbClr val="575757"/>
                  </a:solidFill>
                </a:rPr>
                <a:t>Aksine erkeklerde cinsel gücü azaltır ve iktidarsızlığa sebep olur.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554927" y="3855096"/>
            <a:ext cx="7464948" cy="1200329"/>
            <a:chOff x="554927" y="1881525"/>
            <a:chExt cx="7464948" cy="1200329"/>
          </a:xfrm>
        </p:grpSpPr>
        <p:sp>
          <p:nvSpPr>
            <p:cNvPr id="45" name="Metin kutusu 44"/>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Deseler de...</a:t>
              </a:r>
            </a:p>
            <a:p>
              <a:r>
                <a:rPr lang="tr-TR" dirty="0">
                  <a:solidFill>
                    <a:srgbClr val="575757"/>
                  </a:solidFill>
                </a:rPr>
                <a:t>“Alkol, iştah açıcıdır.” Yanlış!</a:t>
              </a:r>
            </a:p>
            <a:p>
              <a:r>
                <a:rPr lang="tr-TR" dirty="0">
                  <a:solidFill>
                    <a:srgbClr val="575757"/>
                  </a:solidFill>
                </a:rPr>
                <a:t>Alkollü içkiler iştah açmaz. Aksine mide rahatsızlıklarına ve</a:t>
              </a:r>
            </a:p>
            <a:p>
              <a:r>
                <a:rPr lang="tr-TR" dirty="0">
                  <a:solidFill>
                    <a:srgbClr val="575757"/>
                  </a:solidFill>
                </a:rPr>
                <a:t>sindirim bozukluğuna sebep olur.</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9781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bilinenler</a:t>
            </a:r>
          </a:p>
        </p:txBody>
      </p:sp>
      <p:grpSp>
        <p:nvGrpSpPr>
          <p:cNvPr id="29" name="Grup 28"/>
          <p:cNvGrpSpPr/>
          <p:nvPr/>
        </p:nvGrpSpPr>
        <p:grpSpPr>
          <a:xfrm>
            <a:off x="554927" y="1732597"/>
            <a:ext cx="7464948" cy="1477328"/>
            <a:chOff x="554927" y="1881525"/>
            <a:chExt cx="7464948" cy="1477328"/>
          </a:xfrm>
        </p:grpSpPr>
        <p:sp>
          <p:nvSpPr>
            <p:cNvPr id="30" name="Metin kutusu 2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Derler ki...</a:t>
              </a:r>
            </a:p>
            <a:p>
              <a:r>
                <a:rPr lang="tr-TR" dirty="0">
                  <a:solidFill>
                    <a:srgbClr val="575757"/>
                  </a:solidFill>
                </a:rPr>
                <a:t>“Alkollü içecekler vücudu ısıtır.” Yanlış!</a:t>
              </a:r>
            </a:p>
            <a:p>
              <a:r>
                <a:rPr lang="tr-TR" dirty="0">
                  <a:solidFill>
                    <a:srgbClr val="575757"/>
                  </a:solidFill>
                </a:rPr>
                <a:t>Tam tersine alkol alındığında vücut ısısı düşer. Alkol aldıktan sonra görülen sıcaklık hissi, kanın yüzeye doğru akışının cildi ve ciltteki sinir uçlarını ısıtması ve bunun beyne sıcaklık algısı iletmesindendir. Bu, yanıltıcı bir histir.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54927" y="3352336"/>
            <a:ext cx="7464948" cy="1477328"/>
            <a:chOff x="554927" y="1881525"/>
            <a:chExt cx="7464948" cy="1477328"/>
          </a:xfrm>
        </p:grpSpPr>
        <p:sp>
          <p:nvSpPr>
            <p:cNvPr id="40" name="Metin kutusu 3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Sanılana göre...</a:t>
              </a:r>
            </a:p>
            <a:p>
              <a:r>
                <a:rPr lang="tr-TR" dirty="0">
                  <a:solidFill>
                    <a:srgbClr val="575757"/>
                  </a:solidFill>
                </a:rPr>
                <a:t>“Alkol, sesi açar, bu nedenle bazıları kürsüye ya da sahneye çıkmadan</a:t>
              </a:r>
            </a:p>
            <a:p>
              <a:r>
                <a:rPr lang="tr-TR" dirty="0">
                  <a:solidFill>
                    <a:srgbClr val="575757"/>
                  </a:solidFill>
                </a:rPr>
                <a:t>alkol alırlar.” Yanlış!</a:t>
              </a:r>
            </a:p>
            <a:p>
              <a:r>
                <a:rPr lang="tr-TR" dirty="0">
                  <a:solidFill>
                    <a:srgbClr val="575757"/>
                  </a:solidFill>
                </a:rPr>
                <a:t>Alkol vücuttaki su miktarını azaltır ve vücudu Susuz bırakır. Bu durum konuşmaya ve şarkı söylemeye olumsuz olarak yansır.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39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2"/>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76834" y="2742317"/>
            <a:ext cx="2765694" cy="1200329"/>
          </a:xfrm>
          <a:prstGeom prst="rect">
            <a:avLst/>
          </a:prstGeom>
          <a:noFill/>
        </p:spPr>
        <p:txBody>
          <a:bodyPr wrap="none" rtlCol="0">
            <a:spAutoFit/>
          </a:bodyPr>
          <a:lstStyle/>
          <a:p>
            <a:r>
              <a:rPr lang="tr-TR" sz="3600" b="1" dirty="0">
                <a:solidFill>
                  <a:schemeClr val="bg1"/>
                </a:solidFill>
              </a:rPr>
              <a:t>Ne yaparlardı</a:t>
            </a:r>
          </a:p>
          <a:p>
            <a:r>
              <a:rPr lang="tr-TR" sz="3600" b="1" dirty="0">
                <a:solidFill>
                  <a:schemeClr val="bg1"/>
                </a:solidFill>
              </a:rPr>
              <a:t>sizce?</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169809"/>
            <a:ext cx="3855799" cy="1631216"/>
          </a:xfrm>
          <a:prstGeom prst="rect">
            <a:avLst/>
          </a:prstGeom>
          <a:noFill/>
        </p:spPr>
        <p:txBody>
          <a:bodyPr wrap="none" rtlCol="0">
            <a:spAutoFit/>
          </a:bodyPr>
          <a:lstStyle/>
          <a:p>
            <a:r>
              <a:rPr lang="tr-TR" sz="2000" dirty="0">
                <a:solidFill>
                  <a:schemeClr val="bg1"/>
                </a:solidFill>
              </a:rPr>
              <a:t>Ruh sağlığı, fiziksel sağlık, aile</a:t>
            </a:r>
          </a:p>
          <a:p>
            <a:r>
              <a:rPr lang="tr-TR" sz="2000" dirty="0">
                <a:solidFill>
                  <a:schemeClr val="bg1"/>
                </a:solidFill>
              </a:rPr>
              <a:t>ve arkadaşlık ilişkileri, ekonomik</a:t>
            </a:r>
          </a:p>
          <a:p>
            <a:r>
              <a:rPr lang="tr-TR" sz="2000" dirty="0">
                <a:solidFill>
                  <a:schemeClr val="bg1"/>
                </a:solidFill>
              </a:rPr>
              <a:t>durum, iş ve çalışma hayatı gibi</a:t>
            </a:r>
          </a:p>
          <a:p>
            <a:r>
              <a:rPr lang="tr-TR" sz="2000" dirty="0">
                <a:solidFill>
                  <a:schemeClr val="bg1"/>
                </a:solidFill>
              </a:rPr>
              <a:t>alanlarda alkolün zararını görenlere</a:t>
            </a:r>
          </a:p>
          <a:p>
            <a:r>
              <a:rPr lang="tr-TR" sz="2000" dirty="0">
                <a:solidFill>
                  <a:schemeClr val="bg1"/>
                </a:solidFill>
              </a:rPr>
              <a:t>ikinci bir şans verilseydi…</a:t>
            </a:r>
            <a:endParaRPr lang="tr-TR" sz="2000" b="1" dirty="0">
              <a:solidFill>
                <a:schemeClr val="bg1"/>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194129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2"/>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16822" y="1389626"/>
            <a:ext cx="2984278" cy="1569660"/>
          </a:xfrm>
          <a:prstGeom prst="rect">
            <a:avLst/>
          </a:prstGeom>
          <a:noFill/>
        </p:spPr>
        <p:txBody>
          <a:bodyPr wrap="none" rtlCol="0">
            <a:spAutoFit/>
          </a:bodyPr>
          <a:lstStyle/>
          <a:p>
            <a:r>
              <a:rPr lang="tr-TR" sz="6000" b="1" dirty="0">
                <a:solidFill>
                  <a:schemeClr val="bg1"/>
                </a:solidFill>
              </a:rPr>
              <a:t>Asla</a:t>
            </a:r>
          </a:p>
          <a:p>
            <a:r>
              <a:rPr lang="tr-TR" sz="3600" b="1" dirty="0">
                <a:solidFill>
                  <a:schemeClr val="bg1"/>
                </a:solidFill>
              </a:rPr>
              <a:t>başlamazlardı!</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31879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110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Davet yalanları</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428077" y="1682013"/>
            <a:ext cx="5571975" cy="2554545"/>
          </a:xfrm>
          <a:prstGeom prst="rect">
            <a:avLst/>
          </a:prstGeom>
          <a:noFill/>
        </p:spPr>
        <p:txBody>
          <a:bodyPr wrap="none" rtlCol="0">
            <a:spAutoFit/>
          </a:bodyPr>
          <a:lstStyle/>
          <a:p>
            <a:r>
              <a:rPr lang="tr-TR" sz="2000" dirty="0">
                <a:solidFill>
                  <a:srgbClr val="575757"/>
                </a:solidFill>
              </a:rPr>
              <a:t>Alınan ilk alkol, birçok kötü sonuçla karşılaşılacak bir</a:t>
            </a:r>
          </a:p>
          <a:p>
            <a:r>
              <a:rPr lang="tr-TR" sz="2000" dirty="0">
                <a:solidFill>
                  <a:srgbClr val="575757"/>
                </a:solidFill>
              </a:rPr>
              <a:t>yolun ilk adımıdır. Sizi bu yola sokmaya çalışanlar,</a:t>
            </a:r>
          </a:p>
          <a:p>
            <a:r>
              <a:rPr lang="tr-TR" sz="2000" dirty="0">
                <a:solidFill>
                  <a:srgbClr val="575757"/>
                </a:solidFill>
              </a:rPr>
              <a:t>davetlerini bazı birbirine benzeyen yalanları ve</a:t>
            </a:r>
          </a:p>
          <a:p>
            <a:r>
              <a:rPr lang="tr-TR" sz="2000" dirty="0">
                <a:solidFill>
                  <a:srgbClr val="575757"/>
                </a:solidFill>
              </a:rPr>
              <a:t>yanlış bilgileri kullanarak yaparlar. Bazı örnek</a:t>
            </a:r>
          </a:p>
          <a:p>
            <a:r>
              <a:rPr lang="tr-TR" sz="2000" dirty="0">
                <a:solidFill>
                  <a:srgbClr val="575757"/>
                </a:solidFill>
              </a:rPr>
              <a:t>akıl çeldirme taktiklerini bir sonraki slaytta</a:t>
            </a:r>
          </a:p>
          <a:p>
            <a:r>
              <a:rPr lang="tr-TR" sz="2000" dirty="0">
                <a:solidFill>
                  <a:srgbClr val="575757"/>
                </a:solidFill>
              </a:rPr>
              <a:t>listeledik. Önce listeyi okuyunuz, daha sonra</a:t>
            </a:r>
          </a:p>
          <a:p>
            <a:r>
              <a:rPr lang="tr-TR" sz="2000" dirty="0">
                <a:solidFill>
                  <a:srgbClr val="575757"/>
                </a:solidFill>
              </a:rPr>
              <a:t>listeye yapacağınız eklemeler varsa</a:t>
            </a:r>
          </a:p>
          <a:p>
            <a:r>
              <a:rPr lang="tr-TR" sz="2000" dirty="0">
                <a:solidFill>
                  <a:srgbClr val="575757"/>
                </a:solidFill>
              </a:rPr>
              <a:t>gerçekleştiriniz.</a:t>
            </a:r>
          </a:p>
        </p:txBody>
      </p:sp>
    </p:spTree>
    <p:extLst>
      <p:ext uri="{BB962C8B-B14F-4D97-AF65-F5344CB8AC3E}">
        <p14:creationId xmlns:p14="http://schemas.microsoft.com/office/powerpoint/2010/main" val="1710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5000" t="-6000" r="-18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58602"/>
            <a:ext cx="7923284" cy="1323439"/>
          </a:xfrm>
          <a:prstGeom prst="rect">
            <a:avLst/>
          </a:prstGeom>
          <a:noFill/>
        </p:spPr>
        <p:txBody>
          <a:bodyPr wrap="square" rtlCol="0">
            <a:spAutoFit/>
          </a:bodyPr>
          <a:lstStyle/>
          <a:p>
            <a:r>
              <a:rPr lang="tr-TR" sz="4000" b="1" dirty="0"/>
              <a:t>Davet yalanlarından</a:t>
            </a:r>
          </a:p>
          <a:p>
            <a:r>
              <a:rPr lang="tr-TR" sz="4000" b="1" dirty="0"/>
              <a:t>korunmak</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rup 17"/>
          <p:cNvGrpSpPr/>
          <p:nvPr/>
        </p:nvGrpSpPr>
        <p:grpSpPr>
          <a:xfrm>
            <a:off x="456605" y="1603799"/>
            <a:ext cx="7464948" cy="369332"/>
            <a:chOff x="554927" y="1881525"/>
            <a:chExt cx="7464948" cy="369332"/>
          </a:xfrm>
        </p:grpSpPr>
        <p:sp>
          <p:nvSpPr>
            <p:cNvPr id="19" name="Metin kutusu 18"/>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Rahatlarsın, böylece topluluk önünde daha rahat konuşursun.</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456605" y="1902683"/>
            <a:ext cx="7464948" cy="369332"/>
            <a:chOff x="554927" y="1881525"/>
            <a:chExt cx="7464948" cy="369332"/>
          </a:xfrm>
        </p:grpSpPr>
        <p:sp>
          <p:nvSpPr>
            <p:cNvPr id="23" name="Metin kutusu 22"/>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Alkol kan yapar, kan seviyen düzene girer.</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456605" y="2221228"/>
            <a:ext cx="7464948" cy="369332"/>
            <a:chOff x="554927" y="1881525"/>
            <a:chExt cx="7464948" cy="369332"/>
          </a:xfrm>
        </p:grpSpPr>
        <p:sp>
          <p:nvSpPr>
            <p:cNvPr id="27" name="Metin kutusu 26"/>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Bir dene, maksat muhabbet olsun.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456605" y="2539379"/>
            <a:ext cx="7464948" cy="369332"/>
            <a:chOff x="554927" y="1881525"/>
            <a:chExt cx="7464948" cy="369332"/>
          </a:xfrm>
        </p:grpSpPr>
        <p:sp>
          <p:nvSpPr>
            <p:cNvPr id="31" name="Metin kutusu 30"/>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Üşümen geçer, vücudun ısınır.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456605" y="2862475"/>
            <a:ext cx="7464948" cy="369332"/>
            <a:chOff x="554927" y="1881525"/>
            <a:chExt cx="7464948" cy="369332"/>
          </a:xfrm>
        </p:grpSpPr>
        <p:sp>
          <p:nvSpPr>
            <p:cNvPr id="34" name="Metin kutusu 33"/>
            <p:cNvSpPr txBox="1"/>
            <p:nvPr/>
          </p:nvSpPr>
          <p:spPr>
            <a:xfrm>
              <a:off x="746177" y="1881525"/>
              <a:ext cx="7273698" cy="369332"/>
            </a:xfrm>
            <a:prstGeom prst="rect">
              <a:avLst/>
            </a:prstGeom>
            <a:noFill/>
          </p:spPr>
          <p:txBody>
            <a:bodyPr wrap="square" rtlCol="0">
              <a:spAutoFit/>
            </a:bodyPr>
            <a:lstStyle/>
            <a:p>
              <a:r>
                <a:rPr lang="nn-NO" dirty="0">
                  <a:solidFill>
                    <a:srgbClr val="575757"/>
                  </a:solidFill>
                </a:rPr>
                <a:t>Bir kerecikten bir şey olmaz.</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456605" y="3182029"/>
            <a:ext cx="7464948" cy="369332"/>
            <a:chOff x="554927" y="1881525"/>
            <a:chExt cx="7464948" cy="369332"/>
          </a:xfrm>
        </p:grpSpPr>
        <p:sp>
          <p:nvSpPr>
            <p:cNvPr id="37" name="Metin kutusu 36"/>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Daha cazip ve çekici olursun.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456605" y="3510408"/>
            <a:ext cx="7464948" cy="369332"/>
            <a:chOff x="554927" y="1881525"/>
            <a:chExt cx="7464948" cy="369332"/>
          </a:xfrm>
        </p:grpSpPr>
        <p:sp>
          <p:nvSpPr>
            <p:cNvPr id="40" name="Metin kutusu 39"/>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Dertlerini unutursun.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456605" y="3838789"/>
            <a:ext cx="7464948" cy="369332"/>
            <a:chOff x="554927" y="1881525"/>
            <a:chExt cx="7464948" cy="369332"/>
          </a:xfrm>
        </p:grpSpPr>
        <p:sp>
          <p:nvSpPr>
            <p:cNvPr id="45" name="Metin kutusu 44"/>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Uykun düzene girer.</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grpSp>
        <p:nvGrpSpPr>
          <p:cNvPr id="47" name="Grup 46"/>
          <p:cNvGrpSpPr/>
          <p:nvPr/>
        </p:nvGrpSpPr>
        <p:grpSpPr>
          <a:xfrm>
            <a:off x="456605" y="4156936"/>
            <a:ext cx="7464948" cy="369332"/>
            <a:chOff x="554927" y="1881525"/>
            <a:chExt cx="7464948" cy="369332"/>
          </a:xfrm>
        </p:grpSpPr>
        <p:sp>
          <p:nvSpPr>
            <p:cNvPr id="48" name="Metin kutusu 47"/>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Cinsel gücün artar.</a:t>
              </a:r>
            </a:p>
          </p:txBody>
        </p:sp>
        <p:pic>
          <p:nvPicPr>
            <p:cNvPr id="49" name="Resim 48"/>
            <p:cNvPicPr>
              <a:picLocks noChangeAspect="1"/>
            </p:cNvPicPr>
            <p:nvPr/>
          </p:nvPicPr>
          <p:blipFill>
            <a:blip r:embed="rId5"/>
            <a:stretch>
              <a:fillRect/>
            </a:stretch>
          </p:blipFill>
          <p:spPr>
            <a:xfrm>
              <a:off x="554927" y="1991580"/>
              <a:ext cx="191250" cy="180000"/>
            </a:xfrm>
            <a:prstGeom prst="rect">
              <a:avLst/>
            </a:prstGeom>
          </p:spPr>
        </p:pic>
      </p:grpSp>
      <p:grpSp>
        <p:nvGrpSpPr>
          <p:cNvPr id="53" name="Grup 52"/>
          <p:cNvGrpSpPr/>
          <p:nvPr/>
        </p:nvGrpSpPr>
        <p:grpSpPr>
          <a:xfrm>
            <a:off x="456605" y="4465720"/>
            <a:ext cx="7464948" cy="369332"/>
            <a:chOff x="554927" y="1881525"/>
            <a:chExt cx="7464948" cy="369332"/>
          </a:xfrm>
        </p:grpSpPr>
        <p:sp>
          <p:nvSpPr>
            <p:cNvPr id="54" name="Metin kutusu 53"/>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Sağlığına iyi gelir.</a:t>
              </a:r>
            </a:p>
          </p:txBody>
        </p:sp>
        <p:pic>
          <p:nvPicPr>
            <p:cNvPr id="55" name="Resim 54"/>
            <p:cNvPicPr>
              <a:picLocks noChangeAspect="1"/>
            </p:cNvPicPr>
            <p:nvPr/>
          </p:nvPicPr>
          <p:blipFill>
            <a:blip r:embed="rId5"/>
            <a:stretch>
              <a:fillRect/>
            </a:stretch>
          </p:blipFill>
          <p:spPr>
            <a:xfrm>
              <a:off x="554927" y="1991580"/>
              <a:ext cx="191250" cy="180000"/>
            </a:xfrm>
            <a:prstGeom prst="rect">
              <a:avLst/>
            </a:prstGeom>
          </p:spPr>
        </p:pic>
      </p:grpSp>
      <p:grpSp>
        <p:nvGrpSpPr>
          <p:cNvPr id="56" name="Grup 55"/>
          <p:cNvGrpSpPr/>
          <p:nvPr/>
        </p:nvGrpSpPr>
        <p:grpSpPr>
          <a:xfrm>
            <a:off x="456605" y="4781118"/>
            <a:ext cx="7464948" cy="369332"/>
            <a:chOff x="554927" y="1881525"/>
            <a:chExt cx="7464948" cy="369332"/>
          </a:xfrm>
        </p:grpSpPr>
        <p:sp>
          <p:nvSpPr>
            <p:cNvPr id="57" name="Metin kutusu 56"/>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Sesi ve iştahı açar.</a:t>
              </a:r>
            </a:p>
          </p:txBody>
        </p:sp>
        <p:pic>
          <p:nvPicPr>
            <p:cNvPr id="58" name="Resim 5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15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50"/>
                                        <p:tgtEl>
                                          <p:spTgt spid="2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50"/>
                                        <p:tgtEl>
                                          <p:spTgt spid="30"/>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50"/>
                                        <p:tgtEl>
                                          <p:spTgt spid="33"/>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250"/>
                                        <p:tgtEl>
                                          <p:spTgt spid="39"/>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250"/>
                                        <p:tgtEl>
                                          <p:spTgt spid="44"/>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250"/>
                                        <p:tgtEl>
                                          <p:spTgt spid="47"/>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250"/>
                                        <p:tgtEl>
                                          <p:spTgt spid="53"/>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15218" cy="1015663"/>
          </a:xfrm>
          <a:prstGeom prst="rect">
            <a:avLst/>
          </a:prstGeom>
          <a:noFill/>
        </p:spPr>
        <p:txBody>
          <a:bodyPr wrap="none" rtlCol="0">
            <a:spAutoFit/>
          </a:bodyPr>
          <a:lstStyle/>
          <a:p>
            <a:r>
              <a:rPr lang="tr-TR" sz="6000" b="1" dirty="0"/>
              <a:t>Alkolden korunmak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56605" y="1809110"/>
            <a:ext cx="7464948" cy="646331"/>
            <a:chOff x="554927" y="1881525"/>
            <a:chExt cx="7464948" cy="646331"/>
          </a:xfrm>
        </p:grpSpPr>
        <p:sp>
          <p:nvSpPr>
            <p:cNvPr id="18" name="Metin kutusu 17"/>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Teklif ilk teklif geldiğinde mantıklı bir sebep göstererek</a:t>
              </a:r>
            </a:p>
            <a:p>
              <a:r>
                <a:rPr lang="tr-TR" dirty="0">
                  <a:solidFill>
                    <a:srgbClr val="575757"/>
                  </a:solidFill>
                </a:rPr>
                <a:t>teklifi reddet!</a:t>
              </a:r>
            </a:p>
          </p:txBody>
        </p:sp>
        <p:pic>
          <p:nvPicPr>
            <p:cNvPr id="19" name="Resim 18"/>
            <p:cNvPicPr>
              <a:picLocks noChangeAspect="1"/>
            </p:cNvPicPr>
            <p:nvPr/>
          </p:nvPicPr>
          <p:blipFill>
            <a:blip r:embed="rId4"/>
            <a:stretch>
              <a:fillRect/>
            </a:stretch>
          </p:blipFill>
          <p:spPr>
            <a:xfrm>
              <a:off x="554927" y="1991580"/>
              <a:ext cx="191250" cy="180000"/>
            </a:xfrm>
            <a:prstGeom prst="rect">
              <a:avLst/>
            </a:prstGeom>
          </p:spPr>
        </p:pic>
      </p:grpSp>
      <p:grpSp>
        <p:nvGrpSpPr>
          <p:cNvPr id="20" name="Grup 19"/>
          <p:cNvGrpSpPr/>
          <p:nvPr/>
        </p:nvGrpSpPr>
        <p:grpSpPr>
          <a:xfrm>
            <a:off x="456605" y="2556217"/>
            <a:ext cx="7464948" cy="646331"/>
            <a:chOff x="554927" y="1881525"/>
            <a:chExt cx="7464948" cy="646331"/>
          </a:xfrm>
        </p:grpSpPr>
        <p:sp>
          <p:nvSpPr>
            <p:cNvPr id="21" name="Metin kutusu 20"/>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Kullanman için yapılacak baskılar karşısında ısrarla ve</a:t>
              </a:r>
            </a:p>
            <a:p>
              <a:r>
                <a:rPr lang="tr-TR" dirty="0">
                  <a:solidFill>
                    <a:srgbClr val="575757"/>
                  </a:solidFill>
                </a:rPr>
                <a:t>kesin dille Hayır! de!</a:t>
              </a:r>
            </a:p>
          </p:txBody>
        </p:sp>
        <p:pic>
          <p:nvPicPr>
            <p:cNvPr id="22" name="Resim 21"/>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456605" y="3413029"/>
            <a:ext cx="7464948" cy="646331"/>
            <a:chOff x="554927" y="1881525"/>
            <a:chExt cx="7464948" cy="646331"/>
          </a:xfrm>
        </p:grpSpPr>
        <p:sp>
          <p:nvSpPr>
            <p:cNvPr id="24" name="Metin kutusu 23"/>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Teklifte bulunan kişiyi görmezden gel ve soğuk bir</a:t>
              </a:r>
            </a:p>
            <a:p>
              <a:r>
                <a:rPr lang="tr-TR" dirty="0">
                  <a:solidFill>
                    <a:srgbClr val="575757"/>
                  </a:solidFill>
                </a:rPr>
                <a:t>yaklaşım sergile!</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15218" cy="1015663"/>
          </a:xfrm>
          <a:prstGeom prst="rect">
            <a:avLst/>
          </a:prstGeom>
          <a:noFill/>
        </p:spPr>
        <p:txBody>
          <a:bodyPr wrap="none" rtlCol="0">
            <a:spAutoFit/>
          </a:bodyPr>
          <a:lstStyle/>
          <a:p>
            <a:r>
              <a:rPr lang="tr-TR" sz="6000" b="1" dirty="0"/>
              <a:t>Alkolden korunmak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6" name="Grup 25"/>
          <p:cNvGrpSpPr/>
          <p:nvPr/>
        </p:nvGrpSpPr>
        <p:grpSpPr>
          <a:xfrm>
            <a:off x="456605" y="1810804"/>
            <a:ext cx="7464948" cy="646331"/>
            <a:chOff x="554927" y="1881525"/>
            <a:chExt cx="7464948" cy="646331"/>
          </a:xfrm>
        </p:grpSpPr>
        <p:sp>
          <p:nvSpPr>
            <p:cNvPr id="27" name="Metin kutusu 26"/>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Bulunduğun gruba dâhil olmaya çalıştığında yüzünü onun olduğu</a:t>
              </a:r>
            </a:p>
            <a:p>
              <a:r>
                <a:rPr lang="tr-TR" dirty="0">
                  <a:solidFill>
                    <a:srgbClr val="575757"/>
                  </a:solidFill>
                </a:rPr>
                <a:t>taraftan başka yöne çevir!</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6605" y="2567190"/>
            <a:ext cx="7464948" cy="369332"/>
            <a:chOff x="554927" y="1881525"/>
            <a:chExt cx="7464948" cy="369332"/>
          </a:xfrm>
        </p:grpSpPr>
        <p:sp>
          <p:nvSpPr>
            <p:cNvPr id="30" name="Metin kutusu 29"/>
            <p:cNvSpPr txBox="1"/>
            <p:nvPr/>
          </p:nvSpPr>
          <p:spPr>
            <a:xfrm>
              <a:off x="746177" y="1881525"/>
              <a:ext cx="7273698" cy="369332"/>
            </a:xfrm>
            <a:prstGeom prst="rect">
              <a:avLst/>
            </a:prstGeom>
            <a:noFill/>
          </p:spPr>
          <p:txBody>
            <a:bodyPr wrap="square" rtlCol="0">
              <a:spAutoFit/>
            </a:bodyPr>
            <a:lstStyle/>
            <a:p>
              <a:r>
                <a:rPr lang="nn-NO" dirty="0">
                  <a:solidFill>
                    <a:srgbClr val="575757"/>
                  </a:solidFill>
                </a:rPr>
                <a:t>Onun olduğu ortamlarda ona yönelme, ondan</a:t>
              </a:r>
              <a:r>
                <a:rPr lang="tr-TR" dirty="0">
                  <a:solidFill>
                    <a:srgbClr val="575757"/>
                  </a:solidFill>
                </a:rPr>
                <a:t> </a:t>
              </a:r>
              <a:r>
                <a:rPr lang="nn-NO" dirty="0">
                  <a:solidFill>
                    <a:srgbClr val="575757"/>
                  </a:solidFill>
                </a:rPr>
                <a:t>uzaklaş!</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456605" y="3157204"/>
            <a:ext cx="7464948" cy="369332"/>
            <a:chOff x="554927" y="1881525"/>
            <a:chExt cx="7464948" cy="369332"/>
          </a:xfrm>
        </p:grpSpPr>
        <p:sp>
          <p:nvSpPr>
            <p:cNvPr id="33" name="Metin kutusu 32"/>
            <p:cNvSpPr txBox="1"/>
            <p:nvPr/>
          </p:nvSpPr>
          <p:spPr>
            <a:xfrm>
              <a:off x="746177" y="1881525"/>
              <a:ext cx="7273698" cy="369332"/>
            </a:xfrm>
            <a:prstGeom prst="rect">
              <a:avLst/>
            </a:prstGeom>
            <a:noFill/>
          </p:spPr>
          <p:txBody>
            <a:bodyPr wrap="square" rtlCol="0">
              <a:spAutoFit/>
            </a:bodyPr>
            <a:lstStyle/>
            <a:p>
              <a:r>
                <a:rPr lang="nn-NO" dirty="0">
                  <a:solidFill>
                    <a:srgbClr val="575757"/>
                  </a:solidFill>
                </a:rPr>
                <a:t>Onun olduğu ortamlardan olabildiğince</a:t>
              </a:r>
              <a:r>
                <a:rPr lang="tr-TR" dirty="0">
                  <a:solidFill>
                    <a:srgbClr val="575757"/>
                  </a:solidFill>
                </a:rPr>
                <a:t> </a:t>
              </a:r>
              <a:r>
                <a:rPr lang="nn-NO" dirty="0">
                  <a:solidFill>
                    <a:srgbClr val="575757"/>
                  </a:solidFill>
                </a:rPr>
                <a:t>uzak dur!</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7894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50"/>
                                        <p:tgtEl>
                                          <p:spTgt spid="2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09842" cy="1015663"/>
          </a:xfrm>
          <a:prstGeom prst="rect">
            <a:avLst/>
          </a:prstGeom>
          <a:noFill/>
        </p:spPr>
        <p:txBody>
          <a:bodyPr wrap="none" rtlCol="0">
            <a:spAutoFit/>
          </a:bodyPr>
          <a:lstStyle/>
          <a:p>
            <a:r>
              <a:rPr lang="tr-TR" sz="6000" b="1" dirty="0"/>
              <a:t>Bağımlılık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28077" y="2084839"/>
            <a:ext cx="3788153" cy="400110"/>
          </a:xfrm>
          <a:prstGeom prst="rect">
            <a:avLst/>
          </a:prstGeom>
          <a:noFill/>
        </p:spPr>
        <p:txBody>
          <a:bodyPr wrap="none" rtlCol="0">
            <a:spAutoFit/>
          </a:bodyPr>
          <a:lstStyle/>
          <a:p>
            <a:r>
              <a:rPr lang="tr-TR" sz="2000" dirty="0">
                <a:solidFill>
                  <a:srgbClr val="575757"/>
                </a:solidFill>
              </a:rPr>
              <a:t>Kişinin bir şeye aşırı bağlanmasıdır.</a:t>
            </a: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077" y="2639546"/>
            <a:ext cx="6096000" cy="646331"/>
          </a:xfrm>
          <a:prstGeom prst="rect">
            <a:avLst/>
          </a:prstGeom>
        </p:spPr>
        <p:txBody>
          <a:bodyPr>
            <a:spAutoFit/>
          </a:bodyPr>
          <a:lstStyle/>
          <a:p>
            <a:r>
              <a:rPr lang="tr-TR" dirty="0">
                <a:solidFill>
                  <a:srgbClr val="575757"/>
                </a:solidFill>
              </a:rPr>
              <a:t>Kullanmanın zararlı olduğu bilindiği ve görüldüğü</a:t>
            </a:r>
          </a:p>
          <a:p>
            <a:r>
              <a:rPr lang="tr-TR" dirty="0">
                <a:solidFill>
                  <a:srgbClr val="575757"/>
                </a:solidFill>
              </a:rPr>
              <a:t>hâlde tütün ürünlerinin bırakılamamasıdır.</a:t>
            </a:r>
          </a:p>
        </p:txBody>
      </p:sp>
      <p:sp>
        <p:nvSpPr>
          <p:cNvPr id="6" name="Dikdörtgen 5"/>
          <p:cNvSpPr/>
          <p:nvPr/>
        </p:nvSpPr>
        <p:spPr>
          <a:xfrm>
            <a:off x="428077" y="3449721"/>
            <a:ext cx="6096000" cy="923330"/>
          </a:xfrm>
          <a:prstGeom prst="rect">
            <a:avLst/>
          </a:prstGeom>
        </p:spPr>
        <p:txBody>
          <a:bodyPr>
            <a:spAutoFit/>
          </a:bodyPr>
          <a:lstStyle/>
          <a:p>
            <a:r>
              <a:rPr lang="tr-TR" dirty="0">
                <a:solidFill>
                  <a:srgbClr val="575757"/>
                </a:solidFill>
              </a:rPr>
              <a:t>Bağımlılık özetle, kişinin kullandığı bir nesne</a:t>
            </a:r>
          </a:p>
          <a:p>
            <a:r>
              <a:rPr lang="tr-TR" dirty="0">
                <a:solidFill>
                  <a:srgbClr val="575757"/>
                </a:solidFill>
              </a:rPr>
              <a:t>veya yaptığı bir eylem üzerinde kontrolünü</a:t>
            </a:r>
          </a:p>
          <a:p>
            <a:r>
              <a:rPr lang="tr-TR" dirty="0">
                <a:solidFill>
                  <a:srgbClr val="575757"/>
                </a:solidFill>
              </a:rPr>
              <a:t>kaybetmesidir.</a:t>
            </a:r>
            <a:endParaRPr lang="tr-TR" b="1" dirty="0">
              <a:solidFill>
                <a:srgbClr val="575757"/>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250" fill="hold"/>
                                        <p:tgtEl>
                                          <p:spTgt spid="27"/>
                                        </p:tgtEl>
                                        <p:attrNameLst>
                                          <p:attrName>ppt_x</p:attrName>
                                        </p:attrNameLst>
                                      </p:cBhvr>
                                      <p:tavLst>
                                        <p:tav tm="0">
                                          <p:val>
                                            <p:strVal val="1+#ppt_w/2"/>
                                          </p:val>
                                        </p:tav>
                                        <p:tav tm="100000">
                                          <p:val>
                                            <p:strVal val="#ppt_x"/>
                                          </p:val>
                                        </p:tav>
                                      </p:tavLst>
                                    </p:anim>
                                    <p:anim calcmode="lin" valueType="num">
                                      <p:cBhvr additive="base">
                                        <p:cTn id="40" dur="25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5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250" fill="hold"/>
                                        <p:tgtEl>
                                          <p:spTgt spid="28"/>
                                        </p:tgtEl>
                                        <p:attrNameLst>
                                          <p:attrName>ppt_x</p:attrName>
                                        </p:attrNameLst>
                                      </p:cBhvr>
                                      <p:tavLst>
                                        <p:tav tm="0">
                                          <p:val>
                                            <p:strVal val="1+#ppt_w/2"/>
                                          </p:val>
                                        </p:tav>
                                        <p:tav tm="100000">
                                          <p:val>
                                            <p:strVal val="#ppt_x"/>
                                          </p:val>
                                        </p:tav>
                                      </p:tavLst>
                                    </p:anim>
                                    <p:anim calcmode="lin" valueType="num">
                                      <p:cBhvr additive="base">
                                        <p:cTn id="44"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Eğer ilk defa içiyorsanız alkolün</a:t>
              </a:r>
            </a:p>
            <a:p>
              <a:r>
                <a:rPr lang="tr-TR" dirty="0">
                  <a:solidFill>
                    <a:srgbClr val="575757"/>
                  </a:solidFill>
                </a:rPr>
                <a:t>bir zararı olmaz.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3" name="Dikdörtgen 2"/>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369332"/>
            <a:chOff x="554927" y="2447025"/>
            <a:chExt cx="7462918" cy="369332"/>
          </a:xfrm>
        </p:grpSpPr>
        <p:sp>
          <p:nvSpPr>
            <p:cNvPr id="40" name="Dikdörtgen 39"/>
            <p:cNvSpPr/>
            <p:nvPr/>
          </p:nvSpPr>
          <p:spPr>
            <a:xfrm>
              <a:off x="746177" y="2447025"/>
              <a:ext cx="7271668" cy="369332"/>
            </a:xfrm>
            <a:prstGeom prst="rect">
              <a:avLst/>
            </a:prstGeom>
          </p:spPr>
          <p:txBody>
            <a:bodyPr wrap="square">
              <a:spAutoFit/>
            </a:bodyPr>
            <a:lstStyle/>
            <a:p>
              <a:r>
                <a:rPr lang="tr-TR" dirty="0">
                  <a:solidFill>
                    <a:srgbClr val="575757"/>
                  </a:solidFill>
                </a:rPr>
                <a:t>Gençlerin çok azı alkol kullanır.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39663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18 yaşın altındaysanız alkol tüketebilir </a:t>
              </a:r>
            </a:p>
            <a:p>
              <a:r>
                <a:rPr lang="tr-TR" dirty="0">
                  <a:solidFill>
                    <a:srgbClr val="575757"/>
                  </a:solidFill>
                </a:rPr>
                <a:t>ya da satın alabilirsiniz.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33636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beyin fonksiyonlarını ve merkezî </a:t>
              </a:r>
            </a:p>
            <a:p>
              <a:r>
                <a:rPr lang="tr-TR" dirty="0">
                  <a:solidFill>
                    <a:srgbClr val="575757"/>
                  </a:solidFill>
                </a:rPr>
                <a:t>sinir sistemini yavaşlatır.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23840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gençlerin beden ve beyin gelişimlerini </a:t>
              </a:r>
            </a:p>
            <a:p>
              <a:r>
                <a:rPr lang="tr-TR" dirty="0">
                  <a:solidFill>
                    <a:srgbClr val="575757"/>
                  </a:solidFill>
                </a:rPr>
                <a:t>yetişkinlere göre daha fazla etkiler.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15144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369332"/>
            <a:chOff x="554927" y="2447025"/>
            <a:chExt cx="7462918" cy="369332"/>
          </a:xfrm>
        </p:grpSpPr>
        <p:sp>
          <p:nvSpPr>
            <p:cNvPr id="40" name="Dikdörtgen 39"/>
            <p:cNvSpPr/>
            <p:nvPr/>
          </p:nvSpPr>
          <p:spPr>
            <a:xfrm>
              <a:off x="746177" y="2447025"/>
              <a:ext cx="7271668" cy="369332"/>
            </a:xfrm>
            <a:prstGeom prst="rect">
              <a:avLst/>
            </a:prstGeom>
          </p:spPr>
          <p:txBody>
            <a:bodyPr wrap="square">
              <a:spAutoFit/>
            </a:bodyPr>
            <a:lstStyle/>
            <a:p>
              <a:r>
                <a:rPr lang="tr-TR" dirty="0">
                  <a:solidFill>
                    <a:srgbClr val="575757"/>
                  </a:solidFill>
                </a:rPr>
                <a:t>Alkol okul başarısını olumsuz etkiler.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1489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18 yaşının üstündeyseniz alkol tüketebilirsiniz </a:t>
              </a:r>
            </a:p>
            <a:p>
              <a:r>
                <a:rPr lang="tr-TR" dirty="0">
                  <a:solidFill>
                    <a:srgbClr val="575757"/>
                  </a:solidFill>
                </a:rPr>
                <a:t>ve bundan hiçbir zarar görmezsiniz.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112247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Gençlerin çok büyük bir kısmı </a:t>
              </a:r>
            </a:p>
            <a:p>
              <a:r>
                <a:rPr lang="tr-TR" dirty="0">
                  <a:solidFill>
                    <a:srgbClr val="575757"/>
                  </a:solidFill>
                </a:rPr>
                <a:t>hiç alkol kullanmamıştır.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19867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kullanmak vücudumuzdaki </a:t>
              </a:r>
            </a:p>
            <a:p>
              <a:r>
                <a:rPr lang="tr-TR" dirty="0">
                  <a:solidFill>
                    <a:srgbClr val="575757"/>
                  </a:solidFill>
                </a:rPr>
                <a:t>organların çoğuna zarar vermez.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3700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doğrudan kana karışır ve </a:t>
              </a:r>
            </a:p>
            <a:p>
              <a:r>
                <a:rPr lang="tr-TR" dirty="0">
                  <a:solidFill>
                    <a:srgbClr val="575757"/>
                  </a:solidFill>
                </a:rPr>
                <a:t>hastalık riskini arttırır.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21793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126946" cy="1015663"/>
          </a:xfrm>
          <a:prstGeom prst="rect">
            <a:avLst/>
          </a:prstGeom>
          <a:noFill/>
        </p:spPr>
        <p:txBody>
          <a:bodyPr wrap="none" rtlCol="0">
            <a:spAutoFit/>
          </a:bodyPr>
          <a:lstStyle/>
          <a:p>
            <a:r>
              <a:rPr lang="tr-TR" sz="6000" b="1" dirty="0">
                <a:solidFill>
                  <a:schemeClr val="bg1"/>
                </a:solidFill>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311227" cy="1323439"/>
          </a:xfrm>
          <a:prstGeom prst="rect">
            <a:avLst/>
          </a:prstGeom>
          <a:noFill/>
        </p:spPr>
        <p:txBody>
          <a:bodyPr wrap="none" rtlCol="0">
            <a:spAutoFit/>
          </a:bodyPr>
          <a:lstStyle/>
          <a:p>
            <a:r>
              <a:rPr lang="tr-TR" sz="2000" dirty="0">
                <a:solidFill>
                  <a:schemeClr val="bg1"/>
                </a:solidFill>
              </a:rPr>
              <a:t>Alkol, kişinin sadece kendisine</a:t>
            </a:r>
          </a:p>
          <a:p>
            <a:r>
              <a:rPr lang="tr-TR" sz="2000" dirty="0">
                <a:solidFill>
                  <a:schemeClr val="bg1"/>
                </a:solidFill>
              </a:rPr>
              <a:t>zarar vermekle kalmaz,</a:t>
            </a:r>
          </a:p>
          <a:p>
            <a:r>
              <a:rPr lang="tr-TR" sz="2000" dirty="0">
                <a:solidFill>
                  <a:schemeClr val="bg1"/>
                </a:solidFill>
              </a:rPr>
              <a:t>çevresine de büyük</a:t>
            </a:r>
          </a:p>
          <a:p>
            <a:r>
              <a:rPr lang="tr-TR" sz="2000" dirty="0">
                <a:solidFill>
                  <a:schemeClr val="bg1"/>
                </a:solidFill>
              </a:rPr>
              <a:t>zararlar verir.</a:t>
            </a:r>
            <a:endParaRPr lang="tr-TR" sz="2000" b="1" dirty="0">
              <a:solidFill>
                <a:schemeClr val="bg1"/>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6461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923330"/>
            <a:chOff x="554927" y="2447025"/>
            <a:chExt cx="7462918" cy="923330"/>
          </a:xfrm>
        </p:grpSpPr>
        <p:sp>
          <p:nvSpPr>
            <p:cNvPr id="40" name="Dikdörtgen 39"/>
            <p:cNvSpPr/>
            <p:nvPr/>
          </p:nvSpPr>
          <p:spPr>
            <a:xfrm>
              <a:off x="746177" y="2447025"/>
              <a:ext cx="7271668" cy="923330"/>
            </a:xfrm>
            <a:prstGeom prst="rect">
              <a:avLst/>
            </a:prstGeom>
          </p:spPr>
          <p:txBody>
            <a:bodyPr wrap="square">
              <a:spAutoFit/>
            </a:bodyPr>
            <a:lstStyle/>
            <a:p>
              <a:r>
                <a:rPr lang="tr-TR" dirty="0">
                  <a:solidFill>
                    <a:srgbClr val="575757"/>
                  </a:solidFill>
                </a:rPr>
                <a:t>Alkol kullanan kişilerle beraber olunması; </a:t>
              </a:r>
            </a:p>
            <a:p>
              <a:r>
                <a:rPr lang="tr-TR" dirty="0">
                  <a:solidFill>
                    <a:srgbClr val="575757"/>
                  </a:solidFill>
                </a:rPr>
                <a:t>yaralanma, şiddete maruz kalma ve </a:t>
              </a:r>
            </a:p>
            <a:p>
              <a:r>
                <a:rPr lang="tr-TR" dirty="0">
                  <a:solidFill>
                    <a:srgbClr val="575757"/>
                  </a:solidFill>
                </a:rPr>
                <a:t>motorlu araç kazaları yaşama riskini arttırır.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39287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3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kdörtgen 30"/>
          <p:cNvSpPr/>
          <p:nvPr/>
        </p:nvSpPr>
        <p:spPr>
          <a:xfrm flipH="1">
            <a:off x="0" y="0"/>
            <a:ext cx="12191999" cy="6877357"/>
          </a:xfrm>
          <a:prstGeom prst="rect">
            <a:avLst/>
          </a:prstGeom>
          <a:blipFill dpi="0" rotWithShape="1">
            <a:blip r:embed="rId3"/>
            <a:srcRect/>
            <a:stretch>
              <a:fillRect t="-26000" r="-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23"/>
          <p:cNvSpPr/>
          <p:nvPr/>
        </p:nvSpPr>
        <p:spPr>
          <a:xfrm>
            <a:off x="145"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5"/>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grpSp>
        <p:nvGrpSpPr>
          <p:cNvPr id="14" name="Grup 13"/>
          <p:cNvGrpSpPr/>
          <p:nvPr/>
        </p:nvGrpSpPr>
        <p:grpSpPr>
          <a:xfrm>
            <a:off x="6066701" y="1169318"/>
            <a:ext cx="5491064" cy="1500571"/>
            <a:chOff x="6080204" y="1306970"/>
            <a:chExt cx="5491064" cy="1500571"/>
          </a:xfrm>
        </p:grpSpPr>
        <p:sp>
          <p:nvSpPr>
            <p:cNvPr id="17" name="Metin kutusu 16"/>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0" name="Metin kutusu 19"/>
            <p:cNvSpPr txBox="1"/>
            <p:nvPr/>
          </p:nvSpPr>
          <p:spPr>
            <a:xfrm>
              <a:off x="6876970" y="1976544"/>
              <a:ext cx="4694298" cy="830997"/>
            </a:xfrm>
            <a:prstGeom prst="rect">
              <a:avLst/>
            </a:prstGeom>
            <a:noFill/>
          </p:spPr>
          <p:txBody>
            <a:bodyPr wrap="none" rtlCol="0">
              <a:spAutoFit/>
            </a:bodyPr>
            <a:lstStyle/>
            <a:p>
              <a:pPr algn="r"/>
              <a:r>
                <a:rPr lang="tr-TR" sz="4800" b="1">
                  <a:solidFill>
                    <a:schemeClr val="bg1"/>
                  </a:solidFill>
                </a:rPr>
                <a:t>alkolden </a:t>
              </a:r>
              <a:r>
                <a:rPr lang="tr-TR" sz="4800" b="1" dirty="0">
                  <a:solidFill>
                    <a:schemeClr val="bg1"/>
                  </a:solidFill>
                </a:rPr>
                <a:t>uzak dur</a:t>
              </a:r>
            </a:p>
          </p:txBody>
        </p:sp>
      </p:grpSp>
      <p:pic>
        <p:nvPicPr>
          <p:cNvPr id="21" name="Resim 20"/>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50" fill="hold"/>
                                        <p:tgtEl>
                                          <p:spTgt spid="15"/>
                                        </p:tgtEl>
                                        <p:attrNameLst>
                                          <p:attrName>ppt_x</p:attrName>
                                        </p:attrNameLst>
                                      </p:cBhvr>
                                      <p:tavLst>
                                        <p:tav tm="0">
                                          <p:val>
                                            <p:strVal val="1+#ppt_w/2"/>
                                          </p:val>
                                        </p:tav>
                                        <p:tav tm="100000">
                                          <p:val>
                                            <p:strVal val="#ppt_x"/>
                                          </p:val>
                                        </p:tav>
                                      </p:tavLst>
                                    </p:anim>
                                    <p:anim calcmode="lin" valueType="num">
                                      <p:cBhvr additive="base">
                                        <p:cTn id="11" dur="2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50" fill="hold"/>
                                        <p:tgtEl>
                                          <p:spTgt spid="29"/>
                                        </p:tgtEl>
                                        <p:attrNameLst>
                                          <p:attrName>ppt_x</p:attrName>
                                        </p:attrNameLst>
                                      </p:cBhvr>
                                      <p:tavLst>
                                        <p:tav tm="0">
                                          <p:val>
                                            <p:strVal val="1+#ppt_w/2"/>
                                          </p:val>
                                        </p:tav>
                                        <p:tav tm="100000">
                                          <p:val>
                                            <p:strVal val="#ppt_x"/>
                                          </p:val>
                                        </p:tav>
                                      </p:tavLst>
                                    </p:anim>
                                    <p:anim calcmode="lin" valueType="num">
                                      <p:cBhvr additive="base">
                                        <p:cTn id="24" dur="250" fill="hold"/>
                                        <p:tgtEl>
                                          <p:spTgt spid="2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50"/>
                                        <p:tgtEl>
                                          <p:spTgt spid="1026"/>
                                        </p:tgtEl>
                                      </p:cBhvr>
                                    </p:animEffect>
                                  </p:childTnLst>
                                </p:cTn>
                              </p:par>
                            </p:childTnLst>
                          </p:cTn>
                        </p:par>
                        <p:par>
                          <p:cTn id="28" fill="hold">
                            <p:stCondLst>
                              <p:cond delay="75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childTnLst>
                          </p:cTn>
                        </p:par>
                        <p:par>
                          <p:cTn id="36" fill="hold">
                            <p:stCondLst>
                              <p:cond delay="125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4000" t="2000" r="-19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54046"/>
            <a:ext cx="3998852" cy="1015663"/>
          </a:xfrm>
          <a:prstGeom prst="rect">
            <a:avLst/>
          </a:prstGeom>
          <a:noFill/>
        </p:spPr>
        <p:txBody>
          <a:bodyPr wrap="none" rtlCol="0">
            <a:spAutoFit/>
          </a:bodyPr>
          <a:lstStyle/>
          <a:p>
            <a:r>
              <a:rPr lang="tr-TR" sz="6000" b="1" dirty="0"/>
              <a:t>Alkol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840812"/>
            <a:ext cx="1213838" cy="400110"/>
            <a:chOff x="554927" y="1881525"/>
            <a:chExt cx="1213838" cy="400110"/>
          </a:xfrm>
        </p:grpSpPr>
        <p:sp>
          <p:nvSpPr>
            <p:cNvPr id="26" name="Metin kutusu 25"/>
            <p:cNvSpPr txBox="1"/>
            <p:nvPr/>
          </p:nvSpPr>
          <p:spPr>
            <a:xfrm>
              <a:off x="746177" y="1881525"/>
              <a:ext cx="1022588" cy="400110"/>
            </a:xfrm>
            <a:prstGeom prst="rect">
              <a:avLst/>
            </a:prstGeom>
            <a:noFill/>
          </p:spPr>
          <p:txBody>
            <a:bodyPr wrap="none" rtlCol="0">
              <a:spAutoFit/>
            </a:bodyPr>
            <a:lstStyle/>
            <a:p>
              <a:r>
                <a:rPr lang="tr-TR" sz="2000" dirty="0">
                  <a:solidFill>
                    <a:srgbClr val="575757"/>
                  </a:solidFill>
                </a:rPr>
                <a:t>Renksiz,</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244547"/>
            <a:ext cx="1145486" cy="400110"/>
            <a:chOff x="554927" y="1881525"/>
            <a:chExt cx="1145486" cy="400110"/>
          </a:xfrm>
        </p:grpSpPr>
        <p:sp>
          <p:nvSpPr>
            <p:cNvPr id="31" name="Metin kutusu 30"/>
            <p:cNvSpPr txBox="1"/>
            <p:nvPr/>
          </p:nvSpPr>
          <p:spPr>
            <a:xfrm>
              <a:off x="746177" y="1881525"/>
              <a:ext cx="954236" cy="400110"/>
            </a:xfrm>
            <a:prstGeom prst="rect">
              <a:avLst/>
            </a:prstGeom>
            <a:noFill/>
          </p:spPr>
          <p:txBody>
            <a:bodyPr wrap="none" rtlCol="0">
              <a:spAutoFit/>
            </a:bodyPr>
            <a:lstStyle/>
            <a:p>
              <a:r>
                <a:rPr lang="tr-TR" sz="2000" dirty="0">
                  <a:solidFill>
                    <a:srgbClr val="575757"/>
                  </a:solidFill>
                </a:rPr>
                <a:t>Kokulu,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2661036"/>
            <a:ext cx="757431" cy="400110"/>
            <a:chOff x="554927" y="1881525"/>
            <a:chExt cx="757431" cy="400110"/>
          </a:xfrm>
        </p:grpSpPr>
        <p:sp>
          <p:nvSpPr>
            <p:cNvPr id="34" name="Metin kutusu 33"/>
            <p:cNvSpPr txBox="1"/>
            <p:nvPr/>
          </p:nvSpPr>
          <p:spPr>
            <a:xfrm>
              <a:off x="746177" y="1881525"/>
              <a:ext cx="566181" cy="400110"/>
            </a:xfrm>
            <a:prstGeom prst="rect">
              <a:avLst/>
            </a:prstGeom>
            <a:noFill/>
          </p:spPr>
          <p:txBody>
            <a:bodyPr wrap="none" rtlCol="0">
              <a:spAutoFit/>
            </a:bodyPr>
            <a:lstStyle/>
            <a:p>
              <a:r>
                <a:rPr lang="tr-TR" sz="2000" dirty="0">
                  <a:solidFill>
                    <a:srgbClr val="575757"/>
                  </a:solidFill>
                </a:rPr>
                <a:t>Acı,</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114595"/>
            <a:ext cx="792697" cy="400110"/>
            <a:chOff x="554927" y="1881525"/>
            <a:chExt cx="792697" cy="400110"/>
          </a:xfrm>
        </p:grpSpPr>
        <p:sp>
          <p:nvSpPr>
            <p:cNvPr id="37" name="Metin kutusu 36"/>
            <p:cNvSpPr txBox="1"/>
            <p:nvPr/>
          </p:nvSpPr>
          <p:spPr>
            <a:xfrm>
              <a:off x="746177" y="1881525"/>
              <a:ext cx="601447" cy="400110"/>
            </a:xfrm>
            <a:prstGeom prst="rect">
              <a:avLst/>
            </a:prstGeom>
            <a:noFill/>
          </p:spPr>
          <p:txBody>
            <a:bodyPr wrap="none" rtlCol="0">
              <a:spAutoFit/>
            </a:bodyPr>
            <a:lstStyle/>
            <a:p>
              <a:r>
                <a:rPr lang="tr-TR" sz="2000" dirty="0">
                  <a:solidFill>
                    <a:srgbClr val="575757"/>
                  </a:solidFill>
                </a:rPr>
                <a:t>Sıvı,</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47833"/>
            <a:ext cx="2417244" cy="400110"/>
            <a:chOff x="554927" y="1881525"/>
            <a:chExt cx="2417244" cy="400110"/>
          </a:xfrm>
        </p:grpSpPr>
        <p:sp>
          <p:nvSpPr>
            <p:cNvPr id="40" name="Metin kutusu 39"/>
            <p:cNvSpPr txBox="1"/>
            <p:nvPr/>
          </p:nvSpPr>
          <p:spPr>
            <a:xfrm>
              <a:off x="746177" y="1881525"/>
              <a:ext cx="2225994" cy="400110"/>
            </a:xfrm>
            <a:prstGeom prst="rect">
              <a:avLst/>
            </a:prstGeom>
            <a:noFill/>
          </p:spPr>
          <p:txBody>
            <a:bodyPr wrap="none" rtlCol="0">
              <a:spAutoFit/>
            </a:bodyPr>
            <a:lstStyle/>
            <a:p>
              <a:r>
                <a:rPr lang="tr-TR" sz="2000" dirty="0">
                  <a:solidFill>
                    <a:srgbClr val="575757"/>
                  </a:solidFill>
                </a:rPr>
                <a:t>Yanıcı bir maddedir.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57000" t="2000" r="-2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49194" cy="1938992"/>
          </a:xfrm>
          <a:prstGeom prst="rect">
            <a:avLst/>
          </a:prstGeom>
          <a:noFill/>
        </p:spPr>
        <p:txBody>
          <a:bodyPr wrap="none" rtlCol="0">
            <a:spAutoFit/>
          </a:bodyPr>
          <a:lstStyle/>
          <a:p>
            <a:r>
              <a:rPr lang="tr-TR" sz="6000" b="1" dirty="0"/>
              <a:t>Alkol bağımlılığı</a:t>
            </a:r>
          </a:p>
          <a:p>
            <a:r>
              <a:rPr lang="tr-TR" sz="6000" b="1" dirty="0"/>
              <a:t>nasıl oluşur?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3361"/>
            <a:ext cx="5588497" cy="400110"/>
            <a:chOff x="554927" y="1881525"/>
            <a:chExt cx="5588497" cy="400110"/>
          </a:xfrm>
        </p:grpSpPr>
        <p:sp>
          <p:nvSpPr>
            <p:cNvPr id="26" name="Metin kutusu 25"/>
            <p:cNvSpPr txBox="1"/>
            <p:nvPr/>
          </p:nvSpPr>
          <p:spPr>
            <a:xfrm>
              <a:off x="746177" y="1881525"/>
              <a:ext cx="5397247" cy="400110"/>
            </a:xfrm>
            <a:prstGeom prst="rect">
              <a:avLst/>
            </a:prstGeom>
            <a:noFill/>
          </p:spPr>
          <p:txBody>
            <a:bodyPr wrap="none" rtlCol="0">
              <a:spAutoFit/>
            </a:bodyPr>
            <a:lstStyle/>
            <a:p>
              <a:r>
                <a:rPr lang="tr-TR" sz="2000" dirty="0">
                  <a:solidFill>
                    <a:srgbClr val="E61F4F"/>
                  </a:solidFill>
                </a:rPr>
                <a:t>İçme isteği: </a:t>
              </a:r>
              <a:r>
                <a:rPr lang="tr-TR" sz="2000" dirty="0">
                  <a:solidFill>
                    <a:srgbClr val="575757"/>
                  </a:solidFill>
                </a:rPr>
                <a:t>İçmeye karşı duyulan güçlü istek, arzu.</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897432"/>
            <a:ext cx="6403656" cy="400110"/>
            <a:chOff x="554927" y="1881525"/>
            <a:chExt cx="6403656" cy="400110"/>
          </a:xfrm>
        </p:grpSpPr>
        <p:sp>
          <p:nvSpPr>
            <p:cNvPr id="31" name="Metin kutusu 30"/>
            <p:cNvSpPr txBox="1"/>
            <p:nvPr/>
          </p:nvSpPr>
          <p:spPr>
            <a:xfrm>
              <a:off x="746177" y="1881525"/>
              <a:ext cx="6212406" cy="400110"/>
            </a:xfrm>
            <a:prstGeom prst="rect">
              <a:avLst/>
            </a:prstGeom>
            <a:noFill/>
          </p:spPr>
          <p:txBody>
            <a:bodyPr wrap="none" rtlCol="0">
              <a:spAutoFit/>
            </a:bodyPr>
            <a:lstStyle/>
            <a:p>
              <a:r>
                <a:rPr lang="tr-TR" sz="2000" dirty="0">
                  <a:solidFill>
                    <a:srgbClr val="E61F4F"/>
                  </a:solidFill>
                </a:rPr>
                <a:t>Kontrol kaybı: </a:t>
              </a:r>
              <a:r>
                <a:rPr lang="tr-TR" sz="2000" dirty="0">
                  <a:solidFill>
                    <a:srgbClr val="575757"/>
                  </a:solidFill>
                </a:rPr>
                <a:t>Kişinin alkol alırken kendini sınırlayamaması.</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274907"/>
            <a:ext cx="5782652" cy="1015663"/>
            <a:chOff x="554927" y="1881525"/>
            <a:chExt cx="5782652" cy="1015663"/>
          </a:xfrm>
        </p:grpSpPr>
        <p:sp>
          <p:nvSpPr>
            <p:cNvPr id="34" name="Metin kutusu 33"/>
            <p:cNvSpPr txBox="1"/>
            <p:nvPr/>
          </p:nvSpPr>
          <p:spPr>
            <a:xfrm>
              <a:off x="746177" y="1881525"/>
              <a:ext cx="5591402" cy="1015663"/>
            </a:xfrm>
            <a:prstGeom prst="rect">
              <a:avLst/>
            </a:prstGeom>
            <a:noFill/>
          </p:spPr>
          <p:txBody>
            <a:bodyPr wrap="none" rtlCol="0">
              <a:spAutoFit/>
            </a:bodyPr>
            <a:lstStyle/>
            <a:p>
              <a:r>
                <a:rPr lang="tr-TR" sz="2000" dirty="0">
                  <a:solidFill>
                    <a:srgbClr val="E61F4F"/>
                  </a:solidFill>
                </a:rPr>
                <a:t>Fiziksel bağımlılık:</a:t>
              </a:r>
              <a:r>
                <a:rPr lang="tr-TR" sz="2000" dirty="0">
                  <a:solidFill>
                    <a:srgbClr val="575757"/>
                  </a:solidFill>
                </a:rPr>
                <a:t> Uzun süre alkol kullanıp bırakmak</a:t>
              </a:r>
            </a:p>
            <a:p>
              <a:r>
                <a:rPr lang="tr-TR" sz="2000" dirty="0">
                  <a:solidFill>
                    <a:srgbClr val="575757"/>
                  </a:solidFill>
                </a:rPr>
                <a:t>isteyen kişilerde görülen mide bulantısı, terleme,</a:t>
              </a:r>
            </a:p>
            <a:p>
              <a:r>
                <a:rPr lang="tr-TR" sz="2000" dirty="0">
                  <a:solidFill>
                    <a:srgbClr val="575757"/>
                  </a:solidFill>
                </a:rPr>
                <a:t>titreme ve </a:t>
              </a:r>
              <a:r>
                <a:rPr lang="tr-TR" sz="2000" dirty="0" err="1">
                  <a:solidFill>
                    <a:srgbClr val="575757"/>
                  </a:solidFill>
                </a:rPr>
                <a:t>anksiyete</a:t>
              </a:r>
              <a:r>
                <a:rPr lang="tr-TR" sz="2000" dirty="0">
                  <a:solidFill>
                    <a:srgbClr val="575757"/>
                  </a:solidFill>
                </a:rPr>
                <a:t> gibi belirtiler. </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199518"/>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E61F4F"/>
                  </a:solidFill>
                </a:rPr>
                <a:t>Tolerans: </a:t>
              </a:r>
              <a:r>
                <a:rPr lang="tr-TR" sz="2000" dirty="0">
                  <a:solidFill>
                    <a:srgbClr val="575757"/>
                  </a:solidFill>
                </a:rPr>
                <a:t>İlk kullanımdan itibaren giderek daha</a:t>
              </a:r>
            </a:p>
            <a:p>
              <a:r>
                <a:rPr lang="tr-TR" sz="2000" dirty="0">
                  <a:solidFill>
                    <a:srgbClr val="575757"/>
                  </a:solidFill>
                </a:rPr>
                <a:t>fazla alkol içme ihtiyacı duyulması.</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36709" cy="1015663"/>
          </a:xfrm>
          <a:prstGeom prst="rect">
            <a:avLst/>
          </a:prstGeom>
          <a:noFill/>
        </p:spPr>
        <p:txBody>
          <a:bodyPr wrap="none" rtlCol="0">
            <a:spAutoFit/>
          </a:bodyPr>
          <a:lstStyle/>
          <a:p>
            <a:r>
              <a:rPr lang="tr-TR" sz="6000" b="1" dirty="0"/>
              <a:t>Felaketin boyutu</a:t>
            </a:r>
          </a:p>
        </p:txBody>
      </p:sp>
      <p:grpSp>
        <p:nvGrpSpPr>
          <p:cNvPr id="32" name="Grup 31"/>
          <p:cNvGrpSpPr/>
          <p:nvPr/>
        </p:nvGrpSpPr>
        <p:grpSpPr>
          <a:xfrm>
            <a:off x="554927" y="1713675"/>
            <a:ext cx="7462918" cy="646331"/>
            <a:chOff x="554927" y="2447025"/>
            <a:chExt cx="7462918" cy="646331"/>
          </a:xfrm>
        </p:grpSpPr>
        <p:sp>
          <p:nvSpPr>
            <p:cNvPr id="33" name="Dikdörtgen 32"/>
            <p:cNvSpPr/>
            <p:nvPr/>
          </p:nvSpPr>
          <p:spPr>
            <a:xfrm>
              <a:off x="746177" y="2447025"/>
              <a:ext cx="7271668" cy="646331"/>
            </a:xfrm>
            <a:prstGeom prst="rect">
              <a:avLst/>
            </a:prstGeom>
          </p:spPr>
          <p:txBody>
            <a:bodyPr wrap="square">
              <a:spAutoFit/>
            </a:bodyPr>
            <a:lstStyle/>
            <a:p>
              <a:r>
                <a:rPr lang="tr-TR" dirty="0">
                  <a:solidFill>
                    <a:srgbClr val="575757"/>
                  </a:solidFill>
                </a:rPr>
                <a:t>Dünyada yaklaşık 2 milyar kişi alkollü içki tüketiyor. Bu kişilerin yaklaşık 76 milyonunun alkol bağımlısı olduğu tahmin edilmektedir.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54927" y="2494954"/>
            <a:ext cx="7462918" cy="646331"/>
            <a:chOff x="554927" y="2447025"/>
            <a:chExt cx="7462918" cy="646331"/>
          </a:xfrm>
        </p:grpSpPr>
        <p:sp>
          <p:nvSpPr>
            <p:cNvPr id="17" name="Dikdörtgen 16"/>
            <p:cNvSpPr/>
            <p:nvPr/>
          </p:nvSpPr>
          <p:spPr>
            <a:xfrm>
              <a:off x="746177" y="2447025"/>
              <a:ext cx="7271668" cy="646331"/>
            </a:xfrm>
            <a:prstGeom prst="rect">
              <a:avLst/>
            </a:prstGeom>
          </p:spPr>
          <p:txBody>
            <a:bodyPr wrap="square">
              <a:spAutoFit/>
            </a:bodyPr>
            <a:lstStyle/>
            <a:p>
              <a:r>
                <a:rPr lang="tr-TR" dirty="0">
                  <a:solidFill>
                    <a:srgbClr val="575757"/>
                  </a:solidFill>
                </a:rPr>
                <a:t>Alkol kullanımına bağlı olarak yılda 3 milyon 300 bin kişi</a:t>
              </a:r>
            </a:p>
            <a:p>
              <a:r>
                <a:rPr lang="tr-TR" dirty="0">
                  <a:solidFill>
                    <a:srgbClr val="575757"/>
                  </a:solidFill>
                </a:rPr>
                <a:t>hayatını kaybetmektedir.</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19" name="Grup 18"/>
          <p:cNvGrpSpPr/>
          <p:nvPr/>
        </p:nvGrpSpPr>
        <p:grpSpPr>
          <a:xfrm>
            <a:off x="554927" y="3323991"/>
            <a:ext cx="7462918" cy="369332"/>
            <a:chOff x="554927" y="2447025"/>
            <a:chExt cx="7462918" cy="369332"/>
          </a:xfrm>
        </p:grpSpPr>
        <p:sp>
          <p:nvSpPr>
            <p:cNvPr id="20" name="Dikdörtgen 19"/>
            <p:cNvSpPr/>
            <p:nvPr/>
          </p:nvSpPr>
          <p:spPr>
            <a:xfrm>
              <a:off x="746177" y="2447025"/>
              <a:ext cx="7271668" cy="369332"/>
            </a:xfrm>
            <a:prstGeom prst="rect">
              <a:avLst/>
            </a:prstGeom>
          </p:spPr>
          <p:txBody>
            <a:bodyPr wrap="square">
              <a:spAutoFit/>
            </a:bodyPr>
            <a:lstStyle/>
            <a:p>
              <a:r>
                <a:rPr lang="tr-TR" dirty="0">
                  <a:solidFill>
                    <a:srgbClr val="575757"/>
                  </a:solidFill>
                </a:rPr>
                <a:t>Ülkemizde 17 milyon civarında alkol kullanan kişi bulunmaktadır.</a:t>
              </a:r>
            </a:p>
          </p:txBody>
        </p:sp>
        <p:pic>
          <p:nvPicPr>
            <p:cNvPr id="21" name="Resim 20"/>
            <p:cNvPicPr>
              <a:picLocks noChangeAspect="1"/>
            </p:cNvPicPr>
            <p:nvPr/>
          </p:nvPicPr>
          <p:blipFill>
            <a:blip r:embed="rId4"/>
            <a:stretch>
              <a:fillRect/>
            </a:stretch>
          </p:blipFill>
          <p:spPr>
            <a:xfrm>
              <a:off x="554927" y="2549458"/>
              <a:ext cx="191250" cy="180000"/>
            </a:xfrm>
            <a:prstGeom prst="rect">
              <a:avLst/>
            </a:prstGeom>
          </p:spPr>
        </p:pic>
      </p:grpSp>
      <p:grpSp>
        <p:nvGrpSpPr>
          <p:cNvPr id="22" name="Grup 21"/>
          <p:cNvGrpSpPr/>
          <p:nvPr/>
        </p:nvGrpSpPr>
        <p:grpSpPr>
          <a:xfrm>
            <a:off x="554927" y="3860381"/>
            <a:ext cx="7462918" cy="923330"/>
            <a:chOff x="554927" y="2447025"/>
            <a:chExt cx="7462918" cy="923330"/>
          </a:xfrm>
        </p:grpSpPr>
        <p:sp>
          <p:nvSpPr>
            <p:cNvPr id="23" name="Dikdörtgen 22"/>
            <p:cNvSpPr/>
            <p:nvPr/>
          </p:nvSpPr>
          <p:spPr>
            <a:xfrm>
              <a:off x="746177" y="2447025"/>
              <a:ext cx="7271668" cy="923330"/>
            </a:xfrm>
            <a:prstGeom prst="rect">
              <a:avLst/>
            </a:prstGeom>
          </p:spPr>
          <p:txBody>
            <a:bodyPr wrap="square">
              <a:spAutoFit/>
            </a:bodyPr>
            <a:lstStyle/>
            <a:p>
              <a:r>
                <a:rPr lang="tr-TR" dirty="0">
                  <a:solidFill>
                    <a:srgbClr val="575757"/>
                  </a:solidFill>
                </a:rPr>
                <a:t>Alkolü ilk kez kullanma yaşı ülkemizde maalesef 11’e kadar inmiştir. Alkol</a:t>
              </a:r>
            </a:p>
            <a:p>
              <a:r>
                <a:rPr lang="tr-TR" dirty="0">
                  <a:solidFill>
                    <a:srgbClr val="575757"/>
                  </a:solidFill>
                </a:rPr>
                <a:t>kullanımına başlama yaşı düştükçe ileriki yaşlarda bağımlı</a:t>
              </a:r>
            </a:p>
            <a:p>
              <a:r>
                <a:rPr lang="tr-TR" dirty="0">
                  <a:solidFill>
                    <a:srgbClr val="575757"/>
                  </a:solidFill>
                </a:rPr>
                <a:t>olma riski artmaktadır.</a:t>
              </a:r>
            </a:p>
          </p:txBody>
        </p:sp>
        <p:pic>
          <p:nvPicPr>
            <p:cNvPr id="24" name="Resim 2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pic>
        <p:nvPicPr>
          <p:cNvPr id="38" name="Resim 37"/>
          <p:cNvPicPr>
            <a:picLocks noChangeAspect="1"/>
          </p:cNvPicPr>
          <p:nvPr/>
        </p:nvPicPr>
        <p:blipFill>
          <a:blip r:embed="rId4"/>
          <a:stretch>
            <a:fillRect/>
          </a:stretch>
        </p:blipFill>
        <p:spPr>
          <a:xfrm>
            <a:off x="3284993" y="578386"/>
            <a:ext cx="5626091" cy="5643244"/>
          </a:xfrm>
          <a:prstGeom prst="rect">
            <a:avLst/>
          </a:prstGeom>
        </p:spPr>
      </p:pic>
      <p:grpSp>
        <p:nvGrpSpPr>
          <p:cNvPr id="42" name="Grup 41"/>
          <p:cNvGrpSpPr/>
          <p:nvPr/>
        </p:nvGrpSpPr>
        <p:grpSpPr>
          <a:xfrm>
            <a:off x="5013259" y="2660948"/>
            <a:ext cx="2219892" cy="1569660"/>
            <a:chOff x="5111596" y="2507810"/>
            <a:chExt cx="2219892" cy="1569660"/>
          </a:xfrm>
        </p:grpSpPr>
        <p:sp>
          <p:nvSpPr>
            <p:cNvPr id="43" name="Metin kutusu 42"/>
            <p:cNvSpPr txBox="1"/>
            <p:nvPr/>
          </p:nvSpPr>
          <p:spPr>
            <a:xfrm>
              <a:off x="5259126" y="2522950"/>
              <a:ext cx="1366080" cy="830997"/>
            </a:xfrm>
            <a:prstGeom prst="rect">
              <a:avLst/>
            </a:prstGeom>
            <a:noFill/>
          </p:spPr>
          <p:txBody>
            <a:bodyPr wrap="none" rtlCol="0">
              <a:spAutoFit/>
            </a:bodyPr>
            <a:lstStyle/>
            <a:p>
              <a:r>
                <a:rPr lang="tr-TR" sz="4800" b="1" dirty="0">
                  <a:solidFill>
                    <a:srgbClr val="E61F4F"/>
                  </a:solidFill>
                </a:rPr>
                <a:t>nasıl</a:t>
              </a:r>
            </a:p>
          </p:txBody>
        </p:sp>
        <p:sp>
          <p:nvSpPr>
            <p:cNvPr id="44" name="Metin kutusu 43"/>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45" name="Metin kutusu 44"/>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46" name="Metin kutusu 45"/>
          <p:cNvSpPr txBox="1"/>
          <p:nvPr/>
        </p:nvSpPr>
        <p:spPr>
          <a:xfrm>
            <a:off x="5702227" y="982155"/>
            <a:ext cx="791627" cy="461665"/>
          </a:xfrm>
          <a:prstGeom prst="rect">
            <a:avLst/>
          </a:prstGeom>
          <a:noFill/>
        </p:spPr>
        <p:txBody>
          <a:bodyPr wrap="none" rtlCol="0">
            <a:spAutoFit/>
          </a:bodyPr>
          <a:lstStyle/>
          <a:p>
            <a:pPr algn="ctr"/>
            <a:r>
              <a:rPr lang="tr-TR" sz="2400" b="1" dirty="0"/>
              <a:t>AĞIZ</a:t>
            </a:r>
          </a:p>
        </p:txBody>
      </p:sp>
      <p:sp>
        <p:nvSpPr>
          <p:cNvPr id="47" name="Metin kutusu 46"/>
          <p:cNvSpPr txBox="1"/>
          <p:nvPr/>
        </p:nvSpPr>
        <p:spPr>
          <a:xfrm>
            <a:off x="7129515" y="1545539"/>
            <a:ext cx="1010213" cy="646331"/>
          </a:xfrm>
          <a:prstGeom prst="rect">
            <a:avLst/>
          </a:prstGeom>
          <a:noFill/>
        </p:spPr>
        <p:txBody>
          <a:bodyPr wrap="none" rtlCol="0">
            <a:spAutoFit/>
          </a:bodyPr>
          <a:lstStyle/>
          <a:p>
            <a:pPr algn="ctr"/>
            <a:r>
              <a:rPr lang="tr-TR" b="1" dirty="0"/>
              <a:t>YEMEK</a:t>
            </a:r>
          </a:p>
          <a:p>
            <a:pPr algn="ctr"/>
            <a:r>
              <a:rPr lang="tr-TR" b="1" dirty="0"/>
              <a:t>BORUSU</a:t>
            </a:r>
          </a:p>
        </p:txBody>
      </p:sp>
      <p:sp>
        <p:nvSpPr>
          <p:cNvPr id="48" name="Metin kutusu 47"/>
          <p:cNvSpPr txBox="1"/>
          <p:nvPr/>
        </p:nvSpPr>
        <p:spPr>
          <a:xfrm>
            <a:off x="7800962" y="3155716"/>
            <a:ext cx="880369" cy="461665"/>
          </a:xfrm>
          <a:prstGeom prst="rect">
            <a:avLst/>
          </a:prstGeom>
          <a:noFill/>
        </p:spPr>
        <p:txBody>
          <a:bodyPr wrap="none" rtlCol="0">
            <a:spAutoFit/>
          </a:bodyPr>
          <a:lstStyle/>
          <a:p>
            <a:pPr algn="ctr"/>
            <a:r>
              <a:rPr lang="tr-TR" sz="2400" b="1" dirty="0"/>
              <a:t>MİDE</a:t>
            </a:r>
          </a:p>
        </p:txBody>
      </p:sp>
      <p:sp>
        <p:nvSpPr>
          <p:cNvPr id="49" name="Metin kutusu 48"/>
          <p:cNvSpPr txBox="1"/>
          <p:nvPr/>
        </p:nvSpPr>
        <p:spPr>
          <a:xfrm>
            <a:off x="7030866" y="4548123"/>
            <a:ext cx="1157176" cy="646331"/>
          </a:xfrm>
          <a:prstGeom prst="rect">
            <a:avLst/>
          </a:prstGeom>
          <a:noFill/>
        </p:spPr>
        <p:txBody>
          <a:bodyPr wrap="none" rtlCol="0">
            <a:spAutoFit/>
          </a:bodyPr>
          <a:lstStyle/>
          <a:p>
            <a:pPr algn="ctr"/>
            <a:r>
              <a:rPr lang="tr-TR" b="1" dirty="0"/>
              <a:t>İNCE</a:t>
            </a:r>
          </a:p>
          <a:p>
            <a:pPr algn="ctr"/>
            <a:r>
              <a:rPr lang="tr-TR" b="1" dirty="0"/>
              <a:t>BAĞIRSAK</a:t>
            </a:r>
          </a:p>
        </p:txBody>
      </p:sp>
      <p:sp>
        <p:nvSpPr>
          <p:cNvPr id="50" name="Metin kutusu 49"/>
          <p:cNvSpPr txBox="1"/>
          <p:nvPr/>
        </p:nvSpPr>
        <p:spPr>
          <a:xfrm>
            <a:off x="5453214" y="5392980"/>
            <a:ext cx="1289648" cy="369332"/>
          </a:xfrm>
          <a:prstGeom prst="rect">
            <a:avLst/>
          </a:prstGeom>
          <a:noFill/>
        </p:spPr>
        <p:txBody>
          <a:bodyPr wrap="none" rtlCol="0">
            <a:spAutoFit/>
          </a:bodyPr>
          <a:lstStyle/>
          <a:p>
            <a:pPr algn="ctr"/>
            <a:r>
              <a:rPr lang="tr-TR" b="1" dirty="0"/>
              <a:t>KARACİĞER</a:t>
            </a:r>
          </a:p>
        </p:txBody>
      </p:sp>
      <p:sp>
        <p:nvSpPr>
          <p:cNvPr id="51" name="Metin kutusu 50"/>
          <p:cNvSpPr txBox="1"/>
          <p:nvPr/>
        </p:nvSpPr>
        <p:spPr>
          <a:xfrm>
            <a:off x="4151956" y="4705017"/>
            <a:ext cx="832280" cy="461665"/>
          </a:xfrm>
          <a:prstGeom prst="rect">
            <a:avLst/>
          </a:prstGeom>
          <a:noFill/>
        </p:spPr>
        <p:txBody>
          <a:bodyPr wrap="none" rtlCol="0">
            <a:spAutoFit/>
          </a:bodyPr>
          <a:lstStyle/>
          <a:p>
            <a:pPr algn="ctr"/>
            <a:r>
              <a:rPr lang="tr-TR" sz="2400" b="1" dirty="0"/>
              <a:t>KALP</a:t>
            </a:r>
          </a:p>
        </p:txBody>
      </p:sp>
      <p:sp>
        <p:nvSpPr>
          <p:cNvPr id="52" name="Metin kutusu 51"/>
          <p:cNvSpPr txBox="1"/>
          <p:nvPr/>
        </p:nvSpPr>
        <p:spPr>
          <a:xfrm>
            <a:off x="3420970" y="3209032"/>
            <a:ext cx="1014573" cy="369332"/>
          </a:xfrm>
          <a:prstGeom prst="rect">
            <a:avLst/>
          </a:prstGeom>
          <a:noFill/>
        </p:spPr>
        <p:txBody>
          <a:bodyPr wrap="none" rtlCol="0">
            <a:spAutoFit/>
          </a:bodyPr>
          <a:lstStyle/>
          <a:p>
            <a:pPr algn="ctr"/>
            <a:r>
              <a:rPr lang="tr-TR" b="1" dirty="0"/>
              <a:t>AKCİĞER</a:t>
            </a:r>
          </a:p>
        </p:txBody>
      </p:sp>
      <p:sp>
        <p:nvSpPr>
          <p:cNvPr id="53" name="Metin kutusu 52"/>
          <p:cNvSpPr txBox="1"/>
          <p:nvPr/>
        </p:nvSpPr>
        <p:spPr>
          <a:xfrm>
            <a:off x="4100233" y="1646262"/>
            <a:ext cx="952504" cy="461665"/>
          </a:xfrm>
          <a:prstGeom prst="rect">
            <a:avLst/>
          </a:prstGeom>
          <a:noFill/>
        </p:spPr>
        <p:txBody>
          <a:bodyPr wrap="none" rtlCol="0">
            <a:spAutoFit/>
          </a:bodyPr>
          <a:lstStyle/>
          <a:p>
            <a:pPr algn="ctr"/>
            <a:r>
              <a:rPr lang="tr-TR" sz="2400" b="1" dirty="0"/>
              <a:t>BEYİN</a:t>
            </a: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1" presetClass="entr" presetSubtype="8"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heel(8)">
                                      <p:cBhvr>
                                        <p:cTn id="18" dur="1500"/>
                                        <p:tgtEl>
                                          <p:spTgt spid="3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250"/>
                                        <p:tgtEl>
                                          <p:spTgt spid="42"/>
                                        </p:tgtEl>
                                      </p:cBhvr>
                                    </p:animEffect>
                                  </p:childTnLst>
                                </p:cTn>
                              </p:par>
                            </p:childTnLst>
                          </p:cTn>
                        </p:par>
                        <p:par>
                          <p:cTn id="23" fill="hold">
                            <p:stCondLst>
                              <p:cond delay="225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50"/>
                                        <p:tgtEl>
                                          <p:spTgt spid="46"/>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250"/>
                                        <p:tgtEl>
                                          <p:spTgt spid="47"/>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250"/>
                                        <p:tgtEl>
                                          <p:spTgt spid="48"/>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250"/>
                                        <p:tgtEl>
                                          <p:spTgt spid="49"/>
                                        </p:tgtEl>
                                      </p:cBhvr>
                                    </p:animEffect>
                                  </p:childTnLst>
                                </p:cTn>
                              </p:par>
                            </p:childTnLst>
                          </p:cTn>
                        </p:par>
                        <p:par>
                          <p:cTn id="39" fill="hold">
                            <p:stCondLst>
                              <p:cond delay="3250"/>
                            </p:stCondLst>
                            <p:childTnLst>
                              <p:par>
                                <p:cTn id="40" presetID="10" presetClass="entr" presetSubtype="0"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250"/>
                                        <p:tgtEl>
                                          <p:spTgt spid="51"/>
                                        </p:tgtEl>
                                      </p:cBhvr>
                                    </p:animEffect>
                                  </p:childTnLst>
                                </p:cTn>
                              </p:par>
                            </p:childTnLst>
                          </p:cTn>
                        </p:par>
                        <p:par>
                          <p:cTn id="47" fill="hold">
                            <p:stCondLst>
                              <p:cond delay="3750"/>
                            </p:stCondLst>
                            <p:childTnLst>
                              <p:par>
                                <p:cTn id="48" presetID="10" presetClass="entr" presetSubtype="0"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250"/>
                                        <p:tgtEl>
                                          <p:spTgt spid="52"/>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6" grpId="0"/>
      <p:bldP spid="47" grpId="0"/>
      <p:bldP spid="48" grpId="0"/>
      <p:bldP spid="49" grpId="0"/>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Kısa dönemdeki etkileri</a:t>
            </a:r>
          </a:p>
        </p:txBody>
      </p:sp>
      <p:grpSp>
        <p:nvGrpSpPr>
          <p:cNvPr id="27" name="Grup 26"/>
          <p:cNvGrpSpPr/>
          <p:nvPr/>
        </p:nvGrpSpPr>
        <p:grpSpPr>
          <a:xfrm>
            <a:off x="356650" y="1474434"/>
            <a:ext cx="4314628" cy="1440000"/>
            <a:chOff x="356650" y="1474434"/>
            <a:chExt cx="4314628" cy="1440000"/>
          </a:xfrm>
        </p:grpSpPr>
        <p:sp>
          <p:nvSpPr>
            <p:cNvPr id="32" name="Oval 31"/>
            <p:cNvSpPr/>
            <p:nvPr/>
          </p:nvSpPr>
          <p:spPr>
            <a:xfrm>
              <a:off x="356650" y="1474434"/>
              <a:ext cx="1440000" cy="1440000"/>
            </a:xfrm>
            <a:prstGeom prst="ellipse">
              <a:avLst/>
            </a:prstGeom>
            <a:blipFill>
              <a:blip r:embed="rId4"/>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1796650" y="1732769"/>
              <a:ext cx="2874628" cy="923330"/>
            </a:xfrm>
            <a:prstGeom prst="rect">
              <a:avLst/>
            </a:prstGeom>
          </p:spPr>
          <p:txBody>
            <a:bodyPr wrap="square">
              <a:spAutoFit/>
            </a:bodyPr>
            <a:lstStyle/>
            <a:p>
              <a:r>
                <a:rPr lang="tr-TR" dirty="0">
                  <a:solidFill>
                    <a:srgbClr val="E61F4F"/>
                  </a:solidFill>
                </a:rPr>
                <a:t>Beyinde: </a:t>
              </a:r>
              <a:r>
                <a:rPr lang="tr-TR" dirty="0">
                  <a:solidFill>
                    <a:srgbClr val="231F20"/>
                  </a:solidFill>
                </a:rPr>
                <a:t>Mantıklı düşünme,</a:t>
              </a:r>
            </a:p>
            <a:p>
              <a:r>
                <a:rPr lang="tr-TR" dirty="0">
                  <a:solidFill>
                    <a:srgbClr val="231F20"/>
                  </a:solidFill>
                </a:rPr>
                <a:t>karar verme ve hareket etme</a:t>
              </a:r>
            </a:p>
            <a:p>
              <a:r>
                <a:rPr lang="tr-TR" dirty="0">
                  <a:solidFill>
                    <a:srgbClr val="231F20"/>
                  </a:solidFill>
                </a:rPr>
                <a:t>yeteneklerinde bozulma.</a:t>
              </a:r>
            </a:p>
          </p:txBody>
        </p:sp>
      </p:grpSp>
      <p:grpSp>
        <p:nvGrpSpPr>
          <p:cNvPr id="35" name="Grup 34"/>
          <p:cNvGrpSpPr/>
          <p:nvPr/>
        </p:nvGrpSpPr>
        <p:grpSpPr>
          <a:xfrm>
            <a:off x="356650" y="3169772"/>
            <a:ext cx="4314628" cy="1440000"/>
            <a:chOff x="356650" y="3169772"/>
            <a:chExt cx="4314628" cy="1440000"/>
          </a:xfrm>
        </p:grpSpPr>
        <p:sp>
          <p:nvSpPr>
            <p:cNvPr id="36" name="Oval 35"/>
            <p:cNvSpPr/>
            <p:nvPr/>
          </p:nvSpPr>
          <p:spPr>
            <a:xfrm>
              <a:off x="356650" y="3169772"/>
              <a:ext cx="1440000" cy="1440000"/>
            </a:xfrm>
            <a:prstGeom prst="ellipse">
              <a:avLst/>
            </a:prstGeom>
            <a:blipFill dpi="0" rotWithShape="1">
              <a:blip r:embed="rId5"/>
              <a:srcRect/>
              <a:stretch>
                <a:fillRect b="-57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2874628" cy="923330"/>
            </a:xfrm>
            <a:prstGeom prst="rect">
              <a:avLst/>
            </a:prstGeom>
          </p:spPr>
          <p:txBody>
            <a:bodyPr wrap="square">
              <a:spAutoFit/>
            </a:bodyPr>
            <a:lstStyle/>
            <a:p>
              <a:r>
                <a:rPr lang="sv-SE" dirty="0">
                  <a:solidFill>
                    <a:srgbClr val="E61F4F"/>
                  </a:solidFill>
                </a:rPr>
                <a:t>Burunda: </a:t>
              </a:r>
              <a:r>
                <a:rPr lang="sv-SE" dirty="0">
                  <a:solidFill>
                    <a:srgbClr val="231F20"/>
                  </a:solidFill>
                </a:rPr>
                <a:t>Koku alma</a:t>
              </a:r>
            </a:p>
            <a:p>
              <a:r>
                <a:rPr lang="sv-SE" dirty="0">
                  <a:solidFill>
                    <a:srgbClr val="231F20"/>
                  </a:solidFill>
                </a:rPr>
                <a:t>duyusunda azalma, </a:t>
              </a:r>
            </a:p>
            <a:p>
              <a:r>
                <a:rPr lang="sv-SE" dirty="0">
                  <a:solidFill>
                    <a:srgbClr val="231F20"/>
                  </a:solidFill>
                </a:rPr>
                <a:t>burun kanamaları.</a:t>
              </a:r>
              <a:endParaRPr lang="tr-TR" dirty="0">
                <a:solidFill>
                  <a:srgbClr val="231F20"/>
                </a:solidFill>
              </a:endParaRPr>
            </a:p>
          </p:txBody>
        </p:sp>
      </p:grpSp>
      <p:grpSp>
        <p:nvGrpSpPr>
          <p:cNvPr id="44" name="Grup 43"/>
          <p:cNvGrpSpPr/>
          <p:nvPr/>
        </p:nvGrpSpPr>
        <p:grpSpPr>
          <a:xfrm>
            <a:off x="6111278" y="1474434"/>
            <a:ext cx="4685353" cy="1440000"/>
            <a:chOff x="6111278" y="1474434"/>
            <a:chExt cx="4685353" cy="1440000"/>
          </a:xfrm>
        </p:grpSpPr>
        <p:sp>
          <p:nvSpPr>
            <p:cNvPr id="45" name="Oval 44"/>
            <p:cNvSpPr/>
            <p:nvPr/>
          </p:nvSpPr>
          <p:spPr>
            <a:xfrm>
              <a:off x="6111278" y="1474434"/>
              <a:ext cx="1440000" cy="1440000"/>
            </a:xfrm>
            <a:prstGeom prst="ellipse">
              <a:avLst/>
            </a:prstGeom>
            <a:blipFill dpi="0" rotWithShape="1">
              <a:blip r:embed="rId6"/>
              <a:srcRect/>
              <a:stretch>
                <a:fillRect l="-128000" t="-9000" r="-77000" b="-9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200329"/>
            </a:xfrm>
            <a:prstGeom prst="rect">
              <a:avLst/>
            </a:prstGeom>
          </p:spPr>
          <p:txBody>
            <a:bodyPr wrap="square">
              <a:spAutoFit/>
            </a:bodyPr>
            <a:lstStyle/>
            <a:p>
              <a:r>
                <a:rPr lang="sv-SE" dirty="0">
                  <a:solidFill>
                    <a:srgbClr val="E61F4F"/>
                  </a:solidFill>
                </a:rPr>
                <a:t>Yüzde: </a:t>
              </a:r>
              <a:r>
                <a:rPr lang="sv-SE" dirty="0">
                  <a:solidFill>
                    <a:srgbClr val="231F20"/>
                  </a:solidFill>
                </a:rPr>
                <a:t>Damarlarda genişleme.</a:t>
              </a:r>
            </a:p>
            <a:p>
              <a:r>
                <a:rPr lang="sv-SE" dirty="0">
                  <a:solidFill>
                    <a:srgbClr val="231F20"/>
                  </a:solidFill>
                </a:rPr>
                <a:t>Yüze daha fazla kan gelmesi,</a:t>
              </a:r>
            </a:p>
            <a:p>
              <a:r>
                <a:rPr lang="sv-SE" dirty="0">
                  <a:solidFill>
                    <a:srgbClr val="231F20"/>
                  </a:solidFill>
                </a:rPr>
                <a:t>dolayısıyla yüzde kızarıklık</a:t>
              </a:r>
            </a:p>
            <a:p>
              <a:r>
                <a:rPr lang="sv-SE" dirty="0">
                  <a:solidFill>
                    <a:srgbClr val="231F20"/>
                  </a:solidFill>
                </a:rPr>
                <a:t>ve şişkinlikler.</a:t>
              </a:r>
              <a:endParaRPr lang="tr-TR" dirty="0">
                <a:solidFill>
                  <a:srgbClr val="231F20"/>
                </a:solidFill>
              </a:endParaRPr>
            </a:p>
          </p:txBody>
        </p:sp>
      </p:grpSp>
      <p:grpSp>
        <p:nvGrpSpPr>
          <p:cNvPr id="47" name="Grup 46"/>
          <p:cNvGrpSpPr/>
          <p:nvPr/>
        </p:nvGrpSpPr>
        <p:grpSpPr>
          <a:xfrm>
            <a:off x="6111278" y="3169771"/>
            <a:ext cx="4685353" cy="1440000"/>
            <a:chOff x="6111278" y="3169771"/>
            <a:chExt cx="4685353" cy="1440000"/>
          </a:xfrm>
        </p:grpSpPr>
        <p:sp>
          <p:nvSpPr>
            <p:cNvPr id="48" name="Oval 47"/>
            <p:cNvSpPr/>
            <p:nvPr/>
          </p:nvSpPr>
          <p:spPr>
            <a:xfrm>
              <a:off x="6111278" y="3169771"/>
              <a:ext cx="1440000" cy="1440000"/>
            </a:xfrm>
            <a:prstGeom prst="ellipse">
              <a:avLst/>
            </a:prstGeom>
            <a:blipFill dpi="0" rotWithShape="1">
              <a:blip r:embed="rId7"/>
              <a:srcRect/>
              <a:stretch>
                <a:fillRect l="-38000" t="-31000" r="-112000" b="-4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551277" y="3573003"/>
              <a:ext cx="3245354" cy="646331"/>
            </a:xfrm>
            <a:prstGeom prst="rect">
              <a:avLst/>
            </a:prstGeom>
          </p:spPr>
          <p:txBody>
            <a:bodyPr wrap="square">
              <a:spAutoFit/>
            </a:bodyPr>
            <a:lstStyle/>
            <a:p>
              <a:r>
                <a:rPr lang="sv-SE" dirty="0">
                  <a:solidFill>
                    <a:srgbClr val="E61F4F"/>
                  </a:solidFill>
                </a:rPr>
                <a:t>Dişlerde: </a:t>
              </a:r>
              <a:r>
                <a:rPr lang="sv-SE" dirty="0">
                  <a:solidFill>
                    <a:srgbClr val="231F20"/>
                  </a:solidFill>
                </a:rPr>
                <a:t>Çeşitli</a:t>
              </a:r>
            </a:p>
            <a:p>
              <a:r>
                <a:rPr lang="sv-SE" dirty="0">
                  <a:solidFill>
                    <a:srgbClr val="231F20"/>
                  </a:solidFill>
                </a:rPr>
                <a:t>diş eti hastalıkları.</a:t>
              </a:r>
              <a:endParaRPr lang="tr-TR" dirty="0">
                <a:solidFill>
                  <a:srgbClr val="231F20"/>
                </a:solidFill>
              </a:endParaRPr>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50"/>
                                        <p:tgtEl>
                                          <p:spTgt spid="3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TotalTime>
  <Words>2258</Words>
  <Application>Microsoft Office PowerPoint</Application>
  <PresentationFormat>Geniş ekran</PresentationFormat>
  <Paragraphs>407</Paragraphs>
  <Slides>42</Slides>
  <Notes>37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42</vt:i4>
      </vt:variant>
    </vt:vector>
  </HeadingPairs>
  <TitlesOfParts>
    <vt:vector size="46"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Fatih Yardım</cp:lastModifiedBy>
  <cp:revision>296</cp:revision>
  <dcterms:created xsi:type="dcterms:W3CDTF">2016-11-17T08:54:28Z</dcterms:created>
  <dcterms:modified xsi:type="dcterms:W3CDTF">2017-01-17T08:51:27Z</dcterms:modified>
</cp:coreProperties>
</file>